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9" r:id="rId17"/>
    <p:sldId id="270" r:id="rId18"/>
    <p:sldId id="280" r:id="rId19"/>
    <p:sldId id="272" r:id="rId20"/>
    <p:sldId id="281" r:id="rId21"/>
    <p:sldId id="282" r:id="rId22"/>
    <p:sldId id="283" r:id="rId23"/>
    <p:sldId id="273" r:id="rId24"/>
    <p:sldId id="284" r:id="rId25"/>
    <p:sldId id="285" r:id="rId26"/>
    <p:sldId id="286" r:id="rId27"/>
    <p:sldId id="274" r:id="rId28"/>
    <p:sldId id="287" r:id="rId29"/>
    <p:sldId id="275" r:id="rId30"/>
    <p:sldId id="288" r:id="rId31"/>
    <p:sldId id="276" r:id="rId32"/>
    <p:sldId id="277" r:id="rId33"/>
    <p:sldId id="278" r:id="rId34"/>
  </p:sldIdLst>
  <p:sldSz cx="9144000" cy="5143500" type="screen16x9"/>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s>
</file>

<file path=ppt/media/image1.png>
</file>

<file path=ppt/media/image10.jpeg>
</file>

<file path=ppt/media/image11.png>
</file>

<file path=ppt/media/image2.png>
</file>

<file path=ppt/media/image3.jpeg>
</file>

<file path=ppt/media/image4.png>
</file>

<file path=ppt/media/image5.pn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26"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IN" sz="3200" b="0" strike="noStrike" spc="-1">
              <a:latin typeface="Arial"/>
            </a:endParaRPr>
          </a:p>
        </p:txBody>
      </p:sp>
      <p:sp>
        <p:nvSpPr>
          <p:cNvPr id="27"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29"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30"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31"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
        <p:nvSpPr>
          <p:cNvPr id="32"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34"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IN" sz="3200" b="0" strike="noStrike" spc="-1">
              <a:latin typeface="Arial"/>
            </a:endParaRPr>
          </a:p>
        </p:txBody>
      </p:sp>
      <p:sp>
        <p:nvSpPr>
          <p:cNvPr id="35"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IN" sz="3200" b="0" strike="noStrike" spc="-1">
              <a:latin typeface="Arial"/>
            </a:endParaRPr>
          </a:p>
        </p:txBody>
      </p:sp>
      <p:sp>
        <p:nvSpPr>
          <p:cNvPr id="36"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IN" sz="3200" b="0" strike="noStrike" spc="-1">
              <a:latin typeface="Arial"/>
            </a:endParaRPr>
          </a:p>
        </p:txBody>
      </p:sp>
      <p:sp>
        <p:nvSpPr>
          <p:cNvPr id="37"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IN" sz="3200" b="0" strike="noStrike" spc="-1">
              <a:latin typeface="Arial"/>
            </a:endParaRPr>
          </a:p>
        </p:txBody>
      </p:sp>
      <p:sp>
        <p:nvSpPr>
          <p:cNvPr id="38"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IN" sz="3200" b="0" strike="noStrike" spc="-1">
              <a:latin typeface="Arial"/>
            </a:endParaRPr>
          </a:p>
        </p:txBody>
      </p:sp>
      <p:sp>
        <p:nvSpPr>
          <p:cNvPr id="39"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3"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44" name="PlaceHolder 2"/>
          <p:cNvSpPr>
            <a:spLocks noGrp="1"/>
          </p:cNvSpPr>
          <p:nvPr>
            <p:ph type="subTitle"/>
          </p:nvPr>
        </p:nvSpPr>
        <p:spPr>
          <a:xfrm>
            <a:off x="457200" y="1203480"/>
            <a:ext cx="8229240" cy="298296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46"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48"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49"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1" name="PlaceHolder 1"/>
          <p:cNvSpPr>
            <a:spLocks noGrp="1"/>
          </p:cNvSpPr>
          <p:nvPr>
            <p:ph type="subTitle"/>
          </p:nvPr>
        </p:nvSpPr>
        <p:spPr>
          <a:xfrm>
            <a:off x="512640" y="1893240"/>
            <a:ext cx="8118000" cy="705672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53"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54"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
        <p:nvSpPr>
          <p:cNvPr id="55"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5" name="PlaceHolder 2"/>
          <p:cNvSpPr>
            <a:spLocks noGrp="1"/>
          </p:cNvSpPr>
          <p:nvPr>
            <p:ph type="subTitle"/>
          </p:nvPr>
        </p:nvSpPr>
        <p:spPr>
          <a:xfrm>
            <a:off x="457200" y="1203480"/>
            <a:ext cx="8229240" cy="298296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57"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58"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59"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61"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62"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63"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65"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IN" sz="3200" b="0" strike="noStrike" spc="-1">
              <a:latin typeface="Arial"/>
            </a:endParaRPr>
          </a:p>
        </p:txBody>
      </p:sp>
      <p:sp>
        <p:nvSpPr>
          <p:cNvPr id="66"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68"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69"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70"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
        <p:nvSpPr>
          <p:cNvPr id="71"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73"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IN" sz="3200" b="0" strike="noStrike" spc="-1">
              <a:latin typeface="Arial"/>
            </a:endParaRPr>
          </a:p>
        </p:txBody>
      </p:sp>
      <p:sp>
        <p:nvSpPr>
          <p:cNvPr id="74"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IN" sz="3200" b="0" strike="noStrike" spc="-1">
              <a:latin typeface="Arial"/>
            </a:endParaRPr>
          </a:p>
        </p:txBody>
      </p:sp>
      <p:sp>
        <p:nvSpPr>
          <p:cNvPr id="75"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IN" sz="3200" b="0" strike="noStrike" spc="-1">
              <a:latin typeface="Arial"/>
            </a:endParaRPr>
          </a:p>
        </p:txBody>
      </p:sp>
      <p:sp>
        <p:nvSpPr>
          <p:cNvPr id="76"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IN" sz="3200" b="0" strike="noStrike" spc="-1">
              <a:latin typeface="Arial"/>
            </a:endParaRPr>
          </a:p>
        </p:txBody>
      </p:sp>
      <p:sp>
        <p:nvSpPr>
          <p:cNvPr id="77"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IN" sz="3200" b="0" strike="noStrike" spc="-1">
              <a:latin typeface="Arial"/>
            </a:endParaRPr>
          </a:p>
        </p:txBody>
      </p:sp>
      <p:sp>
        <p:nvSpPr>
          <p:cNvPr id="78"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7"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9"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10"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512640" y="1893240"/>
            <a:ext cx="8118000" cy="705672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14"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15"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
        <p:nvSpPr>
          <p:cNvPr id="16"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18"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19"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20"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512640" y="1893240"/>
            <a:ext cx="8118000" cy="1522080"/>
          </a:xfrm>
          <a:prstGeom prst="rect">
            <a:avLst/>
          </a:prstGeom>
        </p:spPr>
        <p:txBody>
          <a:bodyPr lIns="0" tIns="0" rIns="0" bIns="0" anchor="ctr"/>
          <a:lstStyle/>
          <a:p>
            <a:pPr algn="ctr"/>
            <a:endParaRPr lang="en-IN" sz="4400" b="0" strike="noStrike" spc="-1">
              <a:latin typeface="Arial"/>
            </a:endParaRPr>
          </a:p>
        </p:txBody>
      </p:sp>
      <p:sp>
        <p:nvSpPr>
          <p:cNvPr id="22"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23"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24"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CustomShape 1"/>
          <p:cNvSpPr/>
          <p:nvPr/>
        </p:nvSpPr>
        <p:spPr>
          <a:xfrm>
            <a:off x="0" y="0"/>
            <a:ext cx="9143280" cy="1711080"/>
          </a:xfrm>
          <a:prstGeom prst="rect">
            <a:avLst/>
          </a:prstGeom>
          <a:solidFill>
            <a:schemeClr val="lt2"/>
          </a:solidFill>
          <a:ln>
            <a:noFill/>
          </a:ln>
        </p:spPr>
        <p:style>
          <a:lnRef idx="0">
            <a:scrgbClr r="0" g="0" b="0"/>
          </a:lnRef>
          <a:fillRef idx="0">
            <a:scrgbClr r="0" g="0" b="0"/>
          </a:fillRef>
          <a:effectRef idx="0">
            <a:scrgbClr r="0" g="0" b="0"/>
          </a:effectRef>
          <a:fontRef idx="minor"/>
        </p:style>
      </p:sp>
      <p:sp>
        <p:nvSpPr>
          <p:cNvPr id="5" name="CustomShape 2"/>
          <p:cNvSpPr/>
          <p:nvPr/>
        </p:nvSpPr>
        <p:spPr>
          <a:xfrm>
            <a:off x="641880" y="3597480"/>
            <a:ext cx="389520" cy="360"/>
          </a:xfrm>
          <a:custGeom>
            <a:avLst/>
            <a:gdLst/>
            <a:ahLst/>
            <a:cxnLst/>
            <a:rect l="l" t="t" r="r" b="b"/>
            <a:pathLst>
              <a:path w="21600" h="21600">
                <a:moveTo>
                  <a:pt x="0" y="0"/>
                </a:moveTo>
                <a:lnTo>
                  <a:pt x="21600" y="21600"/>
                </a:lnTo>
              </a:path>
            </a:pathLst>
          </a:custGeom>
          <a:noFill/>
          <a:ln w="28440">
            <a:solidFill>
              <a:schemeClr val="accent1"/>
            </a:solidFill>
            <a:round/>
          </a:ln>
        </p:spPr>
        <p:style>
          <a:lnRef idx="0">
            <a:scrgbClr r="0" g="0" b="0"/>
          </a:lnRef>
          <a:fillRef idx="0">
            <a:scrgbClr r="0" g="0" b="0"/>
          </a:fillRef>
          <a:effectRef idx="0">
            <a:scrgbClr r="0" g="0" b="0"/>
          </a:effectRef>
          <a:fontRef idx="minor"/>
        </p:style>
      </p:sp>
      <p:sp>
        <p:nvSpPr>
          <p:cNvPr id="2" name="PlaceHolder 3"/>
          <p:cNvSpPr>
            <a:spLocks noGrp="1"/>
          </p:cNvSpPr>
          <p:nvPr>
            <p:ph type="title"/>
          </p:nvPr>
        </p:nvSpPr>
        <p:spPr>
          <a:xfrm>
            <a:off x="512640" y="1893240"/>
            <a:ext cx="8118000" cy="1522080"/>
          </a:xfrm>
          <a:prstGeom prst="rect">
            <a:avLst/>
          </a:prstGeom>
        </p:spPr>
        <p:txBody>
          <a:bodyPr lIns="0" tIns="0" rIns="0" bIns="0" anchor="ctr"/>
          <a:lstStyle/>
          <a:p>
            <a:r>
              <a:rPr lang="en-IN" sz="1800" b="0" strike="noStrike" spc="-1">
                <a:latin typeface="Arial"/>
              </a:rPr>
              <a:t>Click to edit the title text format</a:t>
            </a:r>
          </a:p>
        </p:txBody>
      </p:sp>
      <p:sp>
        <p:nvSpPr>
          <p:cNvPr id="3" name="PlaceHolder 4"/>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BF0"/>
        </a:solidFill>
        <a:effectLst/>
      </p:bgPr>
    </p:bg>
    <p:spTree>
      <p:nvGrpSpPr>
        <p:cNvPr id="1" name=""/>
        <p:cNvGrpSpPr/>
        <p:nvPr/>
      </p:nvGrpSpPr>
      <p:grpSpPr>
        <a:xfrm>
          <a:off x="0" y="0"/>
          <a:ext cx="0" cy="0"/>
          <a:chOff x="0" y="0"/>
          <a:chExt cx="0" cy="0"/>
        </a:xfrm>
      </p:grpSpPr>
      <p:sp>
        <p:nvSpPr>
          <p:cNvPr id="40" name="CustomShape 1"/>
          <p:cNvSpPr/>
          <p:nvPr/>
        </p:nvSpPr>
        <p:spPr>
          <a:xfrm>
            <a:off x="0" y="5045760"/>
            <a:ext cx="9143280" cy="97200"/>
          </a:xfrm>
          <a:prstGeom prst="rect">
            <a:avLst/>
          </a:prstGeom>
          <a:solidFill>
            <a:schemeClr val="lt2"/>
          </a:solidFill>
          <a:ln>
            <a:noFill/>
          </a:ln>
        </p:spPr>
        <p:style>
          <a:lnRef idx="0">
            <a:scrgbClr r="0" g="0" b="0"/>
          </a:lnRef>
          <a:fillRef idx="0">
            <a:scrgbClr r="0" g="0" b="0"/>
          </a:fillRef>
          <a:effectRef idx="0">
            <a:scrgbClr r="0" g="0" b="0"/>
          </a:effectRef>
          <a:fontRef idx="minor"/>
        </p:style>
      </p:sp>
      <p:sp>
        <p:nvSpPr>
          <p:cNvPr id="41" name="PlaceHolder 2"/>
          <p:cNvSpPr>
            <a:spLocks noGrp="1"/>
          </p:cNvSpPr>
          <p:nvPr>
            <p:ph type="title"/>
          </p:nvPr>
        </p:nvSpPr>
        <p:spPr>
          <a:xfrm>
            <a:off x="512640" y="1893240"/>
            <a:ext cx="8118000" cy="1522080"/>
          </a:xfrm>
          <a:prstGeom prst="rect">
            <a:avLst/>
          </a:prstGeom>
        </p:spPr>
        <p:txBody>
          <a:bodyPr lIns="0" tIns="0" rIns="0" bIns="0" anchor="ctr"/>
          <a:lstStyle/>
          <a:p>
            <a:r>
              <a:rPr lang="en-IN" sz="1800" b="0" strike="noStrike" spc="-1">
                <a:latin typeface="Arial"/>
              </a:rPr>
              <a:t>Click to edit the title text format</a:t>
            </a:r>
          </a:p>
        </p:txBody>
      </p:sp>
      <p:sp>
        <p:nvSpPr>
          <p:cNvPr id="42" name="PlaceHolder 3"/>
          <p:cNvSpPr>
            <a:spLocks noGrp="1"/>
          </p:cNvSpPr>
          <p:nvPr>
            <p:ph type="body"/>
          </p:nvPr>
        </p:nvSpPr>
        <p:spPr>
          <a:xfrm>
            <a:off x="457200" y="1203480"/>
            <a:ext cx="8228880" cy="298260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18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1800" b="0" strike="noStrike" spc="-1">
                <a:latin typeface="Arial"/>
              </a:rPr>
              <a:t>Second Outline Level</a:t>
            </a:r>
          </a:p>
          <a:p>
            <a:pPr marL="1296000" lvl="2" indent="-288000">
              <a:spcBef>
                <a:spcPts val="850"/>
              </a:spcBef>
              <a:buClr>
                <a:srgbClr val="000000"/>
              </a:buClr>
              <a:buSzPct val="45000"/>
              <a:buFont typeface="Wingdings" charset="2"/>
              <a:buChar char=""/>
            </a:pPr>
            <a:r>
              <a:rPr lang="en-IN" sz="1800" b="0" strike="noStrike" spc="-1">
                <a:latin typeface="Arial"/>
              </a:rPr>
              <a:t>Third Outline Level</a:t>
            </a:r>
          </a:p>
          <a:p>
            <a:pPr marL="1728000" lvl="3" indent="-216000">
              <a:spcBef>
                <a:spcPts val="567"/>
              </a:spcBef>
              <a:buClr>
                <a:srgbClr val="000000"/>
              </a:buClr>
              <a:buSzPct val="75000"/>
              <a:buFont typeface="Symbol" charset="2"/>
              <a:buChar char=""/>
            </a:pPr>
            <a:r>
              <a:rPr lang="en-IN" sz="1800" b="0" strike="noStrike" spc="-1">
                <a:latin typeface="Arial"/>
              </a:rPr>
              <a:t>Fourth Outline Level</a:t>
            </a:r>
          </a:p>
          <a:p>
            <a:pPr marL="2160000" lvl="4" indent="-216000">
              <a:spcBef>
                <a:spcPts val="283"/>
              </a:spcBef>
              <a:buClr>
                <a:srgbClr val="000000"/>
              </a:buClr>
              <a:buSzPct val="45000"/>
              <a:buFont typeface="Wingdings" charset="2"/>
              <a:buChar char=""/>
            </a:pPr>
            <a:r>
              <a:rPr lang="en-IN" sz="1800" b="0" strike="noStrike" spc="-1">
                <a:latin typeface="Arial"/>
              </a:rPr>
              <a:t>Fifth Outline Level</a:t>
            </a:r>
          </a:p>
          <a:p>
            <a:pPr marL="2592000" lvl="5" indent="-216000">
              <a:spcBef>
                <a:spcPts val="283"/>
              </a:spcBef>
              <a:buClr>
                <a:srgbClr val="000000"/>
              </a:buClr>
              <a:buSzPct val="45000"/>
              <a:buFont typeface="Wingdings" charset="2"/>
              <a:buChar char=""/>
            </a:pPr>
            <a:r>
              <a:rPr lang="en-IN" sz="1800" b="0" strike="noStrike" spc="-1">
                <a:latin typeface="Arial"/>
              </a:rPr>
              <a:t>Sixth Outline Level</a:t>
            </a:r>
          </a:p>
          <a:p>
            <a:pPr marL="3024000" lvl="6" indent="-216000">
              <a:spcBef>
                <a:spcPts val="283"/>
              </a:spcBef>
              <a:buClr>
                <a:srgbClr val="000000"/>
              </a:buClr>
              <a:buSzPct val="45000"/>
              <a:buFont typeface="Wingdings" charset="2"/>
              <a:buChar char=""/>
            </a:pPr>
            <a:r>
              <a:rPr lang="en-IN" sz="18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 name="Google Shape;59;p13"/>
          <p:cNvPicPr/>
          <p:nvPr/>
        </p:nvPicPr>
        <p:blipFill>
          <a:blip r:embed="rId2"/>
          <a:stretch/>
        </p:blipFill>
        <p:spPr>
          <a:xfrm>
            <a:off x="3071880" y="170640"/>
            <a:ext cx="2999160" cy="1993320"/>
          </a:xfrm>
          <a:prstGeom prst="rect">
            <a:avLst/>
          </a:prstGeom>
          <a:ln>
            <a:noFill/>
          </a:ln>
        </p:spPr>
      </p:pic>
      <p:sp>
        <p:nvSpPr>
          <p:cNvPr id="80" name="CustomShape 1"/>
          <p:cNvSpPr/>
          <p:nvPr/>
        </p:nvSpPr>
        <p:spPr>
          <a:xfrm>
            <a:off x="512640" y="2230200"/>
            <a:ext cx="8118000" cy="23475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3000" b="1" strike="noStrike" spc="-1" dirty="0">
                <a:solidFill>
                  <a:srgbClr val="FFFBF0"/>
                </a:solidFill>
                <a:latin typeface="Times New Roman"/>
                <a:ea typeface="Times New Roman"/>
              </a:rPr>
              <a:t>Department of Information Technology</a:t>
            </a:r>
            <a:endParaRPr lang="en-IN" sz="3000" b="0" strike="noStrike" spc="-1" dirty="0">
              <a:latin typeface="Arial"/>
            </a:endParaRPr>
          </a:p>
          <a:p>
            <a:pPr algn="ctr">
              <a:lnSpc>
                <a:spcPct val="100000"/>
              </a:lnSpc>
            </a:pPr>
            <a:r>
              <a:rPr lang="en-IN" sz="3000" b="1" strike="noStrike" spc="-1" dirty="0">
                <a:solidFill>
                  <a:srgbClr val="FFFBF0"/>
                </a:solidFill>
                <a:latin typeface="Times New Roman"/>
                <a:ea typeface="Times New Roman"/>
              </a:rPr>
              <a:t>NBA Accredited</a:t>
            </a:r>
            <a:br>
              <a:rPr dirty="0"/>
            </a:br>
            <a:r>
              <a:rPr lang="en-IN" sz="2400" b="0" strike="noStrike" spc="-1" dirty="0">
                <a:solidFill>
                  <a:srgbClr val="FFFBF0"/>
                </a:solidFill>
                <a:latin typeface="Times New Roman"/>
                <a:ea typeface="Times New Roman"/>
              </a:rPr>
              <a:t>A.P. Shah Institute of Technology</a:t>
            </a:r>
            <a:br>
              <a:rPr dirty="0"/>
            </a:br>
            <a:r>
              <a:rPr lang="en-IN" sz="2400" b="0" strike="noStrike" spc="-1" dirty="0" err="1">
                <a:solidFill>
                  <a:srgbClr val="FFFBF0"/>
                </a:solidFill>
                <a:latin typeface="Times New Roman"/>
                <a:ea typeface="Times New Roman"/>
              </a:rPr>
              <a:t>G.B.Road</a:t>
            </a:r>
            <a:r>
              <a:rPr lang="en-IN" sz="2400" b="0" strike="noStrike" spc="-1" dirty="0">
                <a:solidFill>
                  <a:srgbClr val="FFFBF0"/>
                </a:solidFill>
                <a:latin typeface="Times New Roman"/>
                <a:ea typeface="Times New Roman"/>
              </a:rPr>
              <a:t>, </a:t>
            </a:r>
            <a:r>
              <a:rPr lang="en-IN" sz="2400" b="0" strike="noStrike" spc="-1" dirty="0" err="1">
                <a:solidFill>
                  <a:srgbClr val="FFFBF0"/>
                </a:solidFill>
                <a:latin typeface="Times New Roman"/>
                <a:ea typeface="Times New Roman"/>
              </a:rPr>
              <a:t>Kasarvadavli</a:t>
            </a:r>
            <a:r>
              <a:rPr lang="en-IN" sz="2400" b="0" strike="noStrike" spc="-1" dirty="0">
                <a:solidFill>
                  <a:srgbClr val="FFFBF0"/>
                </a:solidFill>
                <a:latin typeface="Times New Roman"/>
                <a:ea typeface="Times New Roman"/>
              </a:rPr>
              <a:t>, Thane(W), Mumbai-400615</a:t>
            </a:r>
            <a:br>
              <a:rPr dirty="0"/>
            </a:br>
            <a:r>
              <a:rPr lang="en-IN" sz="2400" b="0" strike="noStrike" spc="-1" dirty="0">
                <a:solidFill>
                  <a:srgbClr val="FFFBF0"/>
                </a:solidFill>
                <a:latin typeface="Times New Roman"/>
                <a:ea typeface="Times New Roman"/>
              </a:rPr>
              <a:t>UNIVERSITY OF MUMBAI</a:t>
            </a:r>
            <a:br>
              <a:rPr dirty="0"/>
            </a:br>
            <a:r>
              <a:rPr lang="en-IN" sz="2400" b="0" strike="noStrike" spc="-1" dirty="0">
                <a:solidFill>
                  <a:srgbClr val="FFFBF0"/>
                </a:solidFill>
                <a:latin typeface="Times New Roman"/>
                <a:ea typeface="Times New Roman"/>
              </a:rPr>
              <a:t>Academic Year 2021-2022</a:t>
            </a:r>
            <a:endParaRPr lang="en-IN" sz="24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1.7 Benefits for environment &amp; Society</a:t>
            </a:r>
            <a:endParaRPr lang="en-IN" sz="3000" b="0" strike="noStrike" spc="-1">
              <a:latin typeface="Arial"/>
            </a:endParaRPr>
          </a:p>
        </p:txBody>
      </p:sp>
      <p:sp>
        <p:nvSpPr>
          <p:cNvPr id="97"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360">
              <a:lnSpc>
                <a:spcPct val="115000"/>
              </a:lnSpc>
              <a:buClr>
                <a:srgbClr val="000000"/>
              </a:buClr>
              <a:buFont typeface="Old Standard TT"/>
              <a:buChar char="●"/>
            </a:pPr>
            <a:r>
              <a:rPr lang="en-US" i="0" dirty="0">
                <a:solidFill>
                  <a:srgbClr val="3B3A39"/>
                </a:solidFill>
                <a:effectLst/>
                <a:latin typeface="Times New Roman" panose="02020603050405020304" pitchFamily="18" charset="0"/>
                <a:cs typeface="Times New Roman" panose="02020603050405020304" pitchFamily="18" charset="0"/>
              </a:rPr>
              <a:t>A great source to develop early learning skills for younger children </a:t>
            </a:r>
            <a:r>
              <a:rPr lang="en-IN" sz="1800" strike="noStrike" spc="-1" dirty="0">
                <a:solidFill>
                  <a:srgbClr val="000000"/>
                </a:solidFill>
                <a:latin typeface="Times New Roman" panose="02020603050405020304" pitchFamily="18" charset="0"/>
                <a:ea typeface="Old Standard TT"/>
                <a:cs typeface="Times New Roman" panose="02020603050405020304" pitchFamily="18" charset="0"/>
              </a:rPr>
              <a:t>                                   </a:t>
            </a:r>
            <a:endParaRPr lang="en-IN" sz="1800" strike="noStrike" spc="-1" dirty="0">
              <a:latin typeface="Times New Roman" panose="02020603050405020304" pitchFamily="18" charset="0"/>
              <a:cs typeface="Times New Roman" panose="02020603050405020304" pitchFamily="18" charset="0"/>
            </a:endParaRPr>
          </a:p>
          <a:p>
            <a:pPr marL="457200" indent="-342360">
              <a:lnSpc>
                <a:spcPct val="115000"/>
              </a:lnSpc>
              <a:buClr>
                <a:srgbClr val="000000"/>
              </a:buClr>
              <a:buFont typeface="Old Standard TT"/>
              <a:buChar char="●"/>
            </a:pPr>
            <a:r>
              <a:rPr lang="en-US" i="0" dirty="0">
                <a:solidFill>
                  <a:srgbClr val="3B3A39"/>
                </a:solidFill>
                <a:effectLst/>
                <a:latin typeface="Times New Roman" panose="02020603050405020304" pitchFamily="18" charset="0"/>
                <a:cs typeface="Times New Roman" panose="02020603050405020304" pitchFamily="18" charset="0"/>
              </a:rPr>
              <a:t>Enhances memory, brain’s speed, and concentration</a:t>
            </a: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342360">
              <a:lnSpc>
                <a:spcPct val="115000"/>
              </a:lnSpc>
              <a:buClr>
                <a:srgbClr val="000000"/>
              </a:buClr>
              <a:buFont typeface="Old Standard TT"/>
              <a:buChar char="●"/>
            </a:pPr>
            <a:r>
              <a:rPr lang="en-IN" i="0" dirty="0">
                <a:solidFill>
                  <a:srgbClr val="3B3A39"/>
                </a:solidFill>
                <a:effectLst/>
                <a:latin typeface="Times New Roman" panose="02020603050405020304" pitchFamily="18" charset="0"/>
                <a:cs typeface="Times New Roman" panose="02020603050405020304" pitchFamily="18" charset="0"/>
              </a:rPr>
              <a:t>Improved multi-tasking skills</a:t>
            </a:r>
          </a:p>
          <a:p>
            <a:pPr marL="457200" indent="-342360">
              <a:lnSpc>
                <a:spcPct val="115000"/>
              </a:lnSpc>
              <a:buClr>
                <a:srgbClr val="000000"/>
              </a:buClr>
              <a:buFont typeface="Old Standard TT"/>
              <a:buChar char="●"/>
            </a:pPr>
            <a:r>
              <a:rPr lang="en-US" i="0" dirty="0">
                <a:solidFill>
                  <a:srgbClr val="3B3A39"/>
                </a:solidFill>
                <a:effectLst/>
                <a:latin typeface="Times New Roman" panose="02020603050405020304" pitchFamily="18" charset="0"/>
                <a:cs typeface="Times New Roman" panose="02020603050405020304" pitchFamily="18" charset="0"/>
              </a:rPr>
              <a:t>Provides a way to develop compassion</a:t>
            </a:r>
            <a:r>
              <a:rPr lang="en-IN" sz="1800" strike="noStrike" spc="-1" dirty="0">
                <a:solidFill>
                  <a:srgbClr val="000000"/>
                </a:solidFill>
                <a:latin typeface="Times New Roman" panose="02020603050405020304" pitchFamily="18" charset="0"/>
                <a:ea typeface="Old Standard TT"/>
                <a:cs typeface="Times New Roman" panose="02020603050405020304" pitchFamily="18" charset="0"/>
              </a:rPr>
              <a:t> </a:t>
            </a:r>
          </a:p>
          <a:p>
            <a:pPr marL="457200" indent="-342360">
              <a:lnSpc>
                <a:spcPct val="115000"/>
              </a:lnSpc>
              <a:buClr>
                <a:srgbClr val="000000"/>
              </a:buClr>
              <a:buFont typeface="Old Standard TT"/>
              <a:buChar char="●"/>
            </a:pPr>
            <a:r>
              <a:rPr lang="en-US" i="0" dirty="0">
                <a:solidFill>
                  <a:srgbClr val="3B3A39"/>
                </a:solidFill>
                <a:effectLst/>
                <a:latin typeface="Times New Roman" panose="02020603050405020304" pitchFamily="18" charset="0"/>
                <a:cs typeface="Times New Roman" panose="02020603050405020304" pitchFamily="18" charset="0"/>
              </a:rPr>
              <a:t>A new way to experience stories</a:t>
            </a:r>
            <a:r>
              <a:rPr lang="en-IN" sz="1800" strike="noStrike" spc="-1" dirty="0">
                <a:solidFill>
                  <a:srgbClr val="000000"/>
                </a:solidFill>
                <a:latin typeface="Times New Roman" panose="02020603050405020304" pitchFamily="18" charset="0"/>
                <a:ea typeface="Old Standard TT"/>
                <a:cs typeface="Times New Roman" panose="02020603050405020304" pitchFamily="18" charset="0"/>
              </a:rPr>
              <a:t> </a:t>
            </a:r>
          </a:p>
          <a:p>
            <a:pPr marL="457200" indent="-342360">
              <a:lnSpc>
                <a:spcPct val="115000"/>
              </a:lnSpc>
              <a:buClr>
                <a:srgbClr val="000000"/>
              </a:buClr>
              <a:buFont typeface="Old Standard TT"/>
              <a:buChar char="●"/>
            </a:pPr>
            <a:r>
              <a:rPr lang="en-US" i="0" dirty="0">
                <a:solidFill>
                  <a:srgbClr val="3B3A39"/>
                </a:solidFill>
                <a:effectLst/>
                <a:latin typeface="Times New Roman" panose="02020603050405020304" pitchFamily="18" charset="0"/>
                <a:cs typeface="Times New Roman" panose="02020603050405020304" pitchFamily="18" charset="0"/>
              </a:rPr>
              <a:t>Create time and space for deeper thinking about topics</a:t>
            </a:r>
            <a:r>
              <a:rPr lang="en-IN" sz="1800" strike="noStrike" spc="-1" dirty="0">
                <a:solidFill>
                  <a:srgbClr val="000000"/>
                </a:solidFill>
                <a:latin typeface="Times New Roman" panose="02020603050405020304" pitchFamily="18" charset="0"/>
                <a:ea typeface="Old Standard TT"/>
                <a:cs typeface="Times New Roman" panose="02020603050405020304" pitchFamily="18" charset="0"/>
              </a:rPr>
              <a:t>          </a:t>
            </a:r>
            <a:endParaRPr lang="en-IN" sz="1800" strike="noStrike" spc="-1" dirty="0">
              <a:latin typeface="Times New Roman" panose="02020603050405020304" pitchFamily="18" charset="0"/>
              <a:cs typeface="Times New Roman" panose="02020603050405020304" pitchFamily="18" charset="0"/>
            </a:endParaRPr>
          </a:p>
          <a:p>
            <a:pPr marL="457200" indent="-22788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CustomShape 1"/>
          <p:cNvSpPr/>
          <p:nvPr/>
        </p:nvSpPr>
        <p:spPr>
          <a:xfrm>
            <a:off x="512640" y="1893240"/>
            <a:ext cx="4167360" cy="15220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4200" b="1" strike="noStrike" spc="-1">
                <a:solidFill>
                  <a:srgbClr val="FFFBF0"/>
                </a:solidFill>
                <a:latin typeface="Times New Roman"/>
                <a:ea typeface="Times New Roman"/>
              </a:rPr>
              <a:t>2. Project Design</a:t>
            </a:r>
            <a:endParaRPr lang="en-IN" sz="4200" b="0" strike="noStrike" spc="-1">
              <a:latin typeface="Arial"/>
            </a:endParaRPr>
          </a:p>
        </p:txBody>
      </p:sp>
      <p:sp>
        <p:nvSpPr>
          <p:cNvPr id="99" name="CustomShape 2"/>
          <p:cNvSpPr/>
          <p:nvPr/>
        </p:nvSpPr>
        <p:spPr>
          <a:xfrm>
            <a:off x="512640" y="3840480"/>
            <a:ext cx="8118000" cy="786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2.1 Proposed System</a:t>
            </a:r>
            <a:endParaRPr lang="en-IN" sz="3000" b="0" strike="noStrike" spc="-1">
              <a:latin typeface="Arial"/>
            </a:endParaRPr>
          </a:p>
        </p:txBody>
      </p:sp>
      <p:sp>
        <p:nvSpPr>
          <p:cNvPr id="101"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4840">
              <a:lnSpc>
                <a:spcPct val="115000"/>
              </a:lnSpc>
              <a:buClr>
                <a:srgbClr val="000000"/>
              </a:buClr>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880">
              <a:lnSpc>
                <a:spcPct val="115000"/>
              </a:lnSpc>
            </a:pPr>
            <a:endParaRPr lang="en-IN" sz="1800" b="0" strike="noStrike" spc="-1" dirty="0">
              <a:latin typeface="Arial"/>
            </a:endParaRPr>
          </a:p>
        </p:txBody>
      </p:sp>
      <p:pic>
        <p:nvPicPr>
          <p:cNvPr id="5" name="Picture 4">
            <a:extLst>
              <a:ext uri="{FF2B5EF4-FFF2-40B4-BE49-F238E27FC236}">
                <a16:creationId xmlns:a16="http://schemas.microsoft.com/office/drawing/2014/main" id="{D911E821-DEF8-4156-8081-A35EB2D395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7688" y="892737"/>
            <a:ext cx="2599699" cy="3805803"/>
          </a:xfrm>
          <a:prstGeom prst="rect">
            <a:avLst/>
          </a:prstGeom>
        </p:spPr>
      </p:pic>
      <p:sp>
        <p:nvSpPr>
          <p:cNvPr id="6" name="TextBox 5">
            <a:extLst>
              <a:ext uri="{FF2B5EF4-FFF2-40B4-BE49-F238E27FC236}">
                <a16:creationId xmlns:a16="http://schemas.microsoft.com/office/drawing/2014/main" id="{529F1E02-75B7-4B42-8301-97B1763651BF}"/>
              </a:ext>
            </a:extLst>
          </p:cNvPr>
          <p:cNvSpPr txBox="1"/>
          <p:nvPr/>
        </p:nvSpPr>
        <p:spPr>
          <a:xfrm>
            <a:off x="3301253" y="4658771"/>
            <a:ext cx="4457699"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Fig 1: Proposed System </a:t>
            </a:r>
            <a:r>
              <a:rPr lang="en-US" sz="1400" dirty="0" err="1">
                <a:latin typeface="Times New Roman" panose="02020603050405020304" pitchFamily="18" charset="0"/>
                <a:cs typeface="Times New Roman" panose="02020603050405020304" pitchFamily="18" charset="0"/>
              </a:rPr>
              <a:t>Acrchitecture</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2.2 Design(Flow Of Modules)</a:t>
            </a:r>
            <a:endParaRPr lang="en-IN" sz="3000" b="0" strike="noStrike" spc="-1">
              <a:latin typeface="Arial"/>
            </a:endParaRPr>
          </a:p>
        </p:txBody>
      </p:sp>
      <p:sp>
        <p:nvSpPr>
          <p:cNvPr id="103"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4840">
              <a:lnSpc>
                <a:spcPct val="115000"/>
              </a:lnSpc>
              <a:buClr>
                <a:srgbClr val="000000"/>
              </a:buClr>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880">
              <a:lnSpc>
                <a:spcPct val="115000"/>
              </a:lnSpc>
            </a:pPr>
            <a:endParaRPr lang="en-IN" sz="1800" b="0" strike="noStrike" spc="-1" dirty="0">
              <a:latin typeface="Arial"/>
            </a:endParaRPr>
          </a:p>
        </p:txBody>
      </p:sp>
      <p:sp>
        <p:nvSpPr>
          <p:cNvPr id="5" name="TextBox 4">
            <a:extLst>
              <a:ext uri="{FF2B5EF4-FFF2-40B4-BE49-F238E27FC236}">
                <a16:creationId xmlns:a16="http://schemas.microsoft.com/office/drawing/2014/main" id="{586A2167-AF78-473E-8796-46944F90F252}"/>
              </a:ext>
            </a:extLst>
          </p:cNvPr>
          <p:cNvSpPr txBox="1"/>
          <p:nvPr/>
        </p:nvSpPr>
        <p:spPr>
          <a:xfrm>
            <a:off x="311760" y="1057320"/>
            <a:ext cx="8276665" cy="2862322"/>
          </a:xfrm>
          <a:prstGeom prst="rect">
            <a:avLst/>
          </a:prstGeom>
          <a:noFill/>
        </p:spPr>
        <p:txBody>
          <a:bodyPr wrap="square">
            <a:spAutoFit/>
          </a:bodyPr>
          <a:lstStyle/>
          <a:p>
            <a:pPr algn="just"/>
            <a:r>
              <a:rPr lang="en-IN" dirty="0">
                <a:latin typeface="Times New Roman" panose="02020603050405020304" pitchFamily="18" charset="0"/>
                <a:cs typeface="Times New Roman" panose="02020603050405020304" pitchFamily="18" charset="0"/>
              </a:rPr>
              <a:t>As a part of the development process, an extensive explanation must be </a:t>
            </a:r>
            <a:r>
              <a:rPr lang="en-IN" dirty="0" err="1">
                <a:latin typeface="Times New Roman" panose="02020603050405020304" pitchFamily="18" charset="0"/>
                <a:cs typeface="Times New Roman" panose="02020603050405020304" pitchFamily="18" charset="0"/>
              </a:rPr>
              <a:t>included.It</a:t>
            </a:r>
            <a:r>
              <a:rPr lang="en-IN" dirty="0">
                <a:latin typeface="Times New Roman" panose="02020603050405020304" pitchFamily="18" charset="0"/>
                <a:cs typeface="Times New Roman" panose="02020603050405020304" pitchFamily="18" charset="0"/>
              </a:rPr>
              <a:t> was completely begun with picking a game idea which ought to be appealing game concept and Provide user with a suitable stage where the game can be played. As a another step, a point by point portrayal of all the game components was to be included in a game plan report. Besides, it'll contain data with respect to the game mechanics as well as the software and technology that will be utilized for development. Having decided plan records, the another step was to consider the game structure which incorporates design, environment, surface, and other objects meaning containing UI parts, Animations, Lighting effects and audio management. These are all factors that make a developer have a better understanding of how game works and the way the application feels.</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dirty="0">
                <a:solidFill>
                  <a:srgbClr val="000000"/>
                </a:solidFill>
                <a:latin typeface="Times New Roman"/>
                <a:ea typeface="Times New Roman"/>
              </a:rPr>
              <a:t>2.3 Description Of Use Case</a:t>
            </a:r>
            <a:endParaRPr lang="en-IN" sz="3000" b="0" strike="noStrike" spc="-1" dirty="0">
              <a:latin typeface="Arial"/>
            </a:endParaRPr>
          </a:p>
        </p:txBody>
      </p:sp>
      <p:sp>
        <p:nvSpPr>
          <p:cNvPr id="105"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sp>
      <p:pic>
        <p:nvPicPr>
          <p:cNvPr id="7" name="Picture 6">
            <a:extLst>
              <a:ext uri="{FF2B5EF4-FFF2-40B4-BE49-F238E27FC236}">
                <a16:creationId xmlns:a16="http://schemas.microsoft.com/office/drawing/2014/main" id="{A6D15973-DDC0-41FB-B9FF-7EA3ED4B8F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1531" y="1059729"/>
            <a:ext cx="6809821" cy="3024042"/>
          </a:xfrm>
          <a:prstGeom prst="rect">
            <a:avLst/>
          </a:prstGeom>
        </p:spPr>
      </p:pic>
      <p:sp>
        <p:nvSpPr>
          <p:cNvPr id="8" name="TextBox 7">
            <a:extLst>
              <a:ext uri="{FF2B5EF4-FFF2-40B4-BE49-F238E27FC236}">
                <a16:creationId xmlns:a16="http://schemas.microsoft.com/office/drawing/2014/main" id="{3DAD948F-ADEA-47B6-814B-63E70F87075D}"/>
              </a:ext>
            </a:extLst>
          </p:cNvPr>
          <p:cNvSpPr txBox="1"/>
          <p:nvPr/>
        </p:nvSpPr>
        <p:spPr>
          <a:xfrm>
            <a:off x="3502959" y="4244874"/>
            <a:ext cx="3220570"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Fig 2: Use Case Diagram</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1450E-83AE-4A0B-A22A-17AD5D48FA86}"/>
              </a:ext>
            </a:extLst>
          </p:cNvPr>
          <p:cNvSpPr>
            <a:spLocks noGrp="1"/>
          </p:cNvSpPr>
          <p:nvPr>
            <p:ph type="title"/>
          </p:nvPr>
        </p:nvSpPr>
        <p:spPr>
          <a:xfrm>
            <a:off x="391616" y="1049670"/>
            <a:ext cx="8118000" cy="1522080"/>
          </a:xfrm>
        </p:spPr>
        <p:txBody>
          <a:bodyPr/>
          <a:lstStyle/>
          <a:p>
            <a:pPr algn="just"/>
            <a:r>
              <a:rPr lang="en-US" sz="1800" dirty="0">
                <a:latin typeface="Times New Roman" panose="02020603050405020304" pitchFamily="18" charset="0"/>
                <a:cs typeface="Times New Roman" panose="02020603050405020304" pitchFamily="18" charset="0"/>
              </a:rPr>
              <a:t>The above use case diagram representing the graphical representation of a system. This diagram also describing the interactions between the system and its actors. The use cases and actors in use-case diagrams describe what the system does and how the actors use it, but not how the system operates internally. There are a total of 11 use cases that represent the storyline game's specific functionality. A player, or actor, is interacting with a specific use case. A player begins by playing the game. If a player wishes to exit the game, he or she can do so by using the Exit use case. After that, the player can interact with the story information mode and proceed to level 1. If the player wins the game, he or she can advance to the next level; if the player loses, the player must return to level 1. As a result, the player must complete all of the levels, and as soon as he or she completes the fourth level, the game is over.</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2269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2.4 Activity diagram</a:t>
            </a:r>
            <a:endParaRPr lang="en-IN" sz="3000" b="0" strike="noStrike" spc="-1">
              <a:latin typeface="Arial"/>
            </a:endParaRPr>
          </a:p>
        </p:txBody>
      </p:sp>
      <p:sp>
        <p:nvSpPr>
          <p:cNvPr id="107"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sp>
      <p:pic>
        <p:nvPicPr>
          <p:cNvPr id="3" name="Picture 2">
            <a:extLst>
              <a:ext uri="{FF2B5EF4-FFF2-40B4-BE49-F238E27FC236}">
                <a16:creationId xmlns:a16="http://schemas.microsoft.com/office/drawing/2014/main" id="{431A0DA2-99CA-4BD3-BA30-1EC86627FC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0737" y="983361"/>
            <a:ext cx="2721805" cy="3507957"/>
          </a:xfrm>
          <a:prstGeom prst="rect">
            <a:avLst/>
          </a:prstGeom>
        </p:spPr>
      </p:pic>
      <p:sp>
        <p:nvSpPr>
          <p:cNvPr id="4" name="TextBox 3">
            <a:extLst>
              <a:ext uri="{FF2B5EF4-FFF2-40B4-BE49-F238E27FC236}">
                <a16:creationId xmlns:a16="http://schemas.microsoft.com/office/drawing/2014/main" id="{22AA4503-A425-4066-97C2-60AC116EF1C1}"/>
              </a:ext>
            </a:extLst>
          </p:cNvPr>
          <p:cNvSpPr txBox="1"/>
          <p:nvPr/>
        </p:nvSpPr>
        <p:spPr>
          <a:xfrm>
            <a:off x="3603811" y="4568040"/>
            <a:ext cx="2723030"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Fig 3. Activity Diagram</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14988-5EBA-415B-A877-F1F5B0E4BC2C}"/>
              </a:ext>
            </a:extLst>
          </p:cNvPr>
          <p:cNvSpPr>
            <a:spLocks noGrp="1"/>
          </p:cNvSpPr>
          <p:nvPr>
            <p:ph type="title"/>
          </p:nvPr>
        </p:nvSpPr>
        <p:spPr>
          <a:xfrm>
            <a:off x="364722" y="346829"/>
            <a:ext cx="8118000" cy="1522080"/>
          </a:xfrm>
        </p:spPr>
        <p:txBody>
          <a:bodyPr/>
          <a:lstStyle/>
          <a:p>
            <a:pPr algn="just"/>
            <a:r>
              <a:rPr lang="en-US" sz="1800" dirty="0">
                <a:latin typeface="Times New Roman" panose="02020603050405020304" pitchFamily="18" charset="0"/>
                <a:cs typeface="Times New Roman" panose="02020603050405020304" pitchFamily="18" charset="0"/>
              </a:rPr>
              <a:t>In above activity diagram, As soon as the player begins playing the game, he or she will be introduced to the game's concept or overview. The player will enter the first level and begin fighting enemies as soon as the introduction is finished. If the player succeeds in completing or winning level 1, he or she will advance to the next level. If a player fails to complete level 1, he or she must restart from the beginning.</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95791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CustomShape 1"/>
          <p:cNvSpPr/>
          <p:nvPr/>
        </p:nvSpPr>
        <p:spPr>
          <a:xfrm>
            <a:off x="369360" y="2762640"/>
            <a:ext cx="5534640" cy="621360"/>
          </a:xfrm>
          <a:prstGeom prst="rect">
            <a:avLst/>
          </a:prstGeom>
          <a:noFill/>
          <a:ln>
            <a:noFill/>
          </a:ln>
        </p:spPr>
        <p:style>
          <a:lnRef idx="0">
            <a:scrgbClr r="0" g="0" b="0"/>
          </a:lnRef>
          <a:fillRef idx="0">
            <a:scrgbClr r="0" g="0" b="0"/>
          </a:fillRef>
          <a:effectRef idx="0">
            <a:scrgbClr r="0" g="0" b="0"/>
          </a:effectRef>
          <a:fontRef idx="minor"/>
        </p:style>
        <p:txBody>
          <a:bodyPr wrap="none" lIns="0" tIns="0" rIns="0" bIns="0"/>
          <a:lstStyle/>
          <a:p>
            <a:pPr>
              <a:lnSpc>
                <a:spcPct val="100000"/>
              </a:lnSpc>
            </a:pPr>
            <a:r>
              <a:rPr lang="en-IN" sz="4200" b="1" strike="noStrike" spc="-1">
                <a:solidFill>
                  <a:srgbClr val="FFFBF0"/>
                </a:solidFill>
                <a:latin typeface="Old Standard TT"/>
              </a:rPr>
              <a:t>3. Implementation</a:t>
            </a:r>
            <a:endParaRPr lang="en-IN" sz="4200" b="1" strike="noStrike" spc="-1">
              <a:solidFill>
                <a:srgbClr val="FFFBF0"/>
              </a:solidFill>
              <a:latin typeface="Old Standard TT"/>
              <a:ea typeface="Old Standard TT"/>
            </a:endParaRPr>
          </a:p>
        </p:txBody>
      </p:sp>
      <p:sp>
        <p:nvSpPr>
          <p:cNvPr id="111" name="CustomShape 2"/>
          <p:cNvSpPr/>
          <p:nvPr/>
        </p:nvSpPr>
        <p:spPr>
          <a:xfrm>
            <a:off x="512640" y="3840480"/>
            <a:ext cx="8118000" cy="786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AAF47-B003-4151-8E8F-6D9944203502}"/>
              </a:ext>
            </a:extLst>
          </p:cNvPr>
          <p:cNvSpPr>
            <a:spLocks noGrp="1"/>
          </p:cNvSpPr>
          <p:nvPr>
            <p:ph type="title"/>
          </p:nvPr>
        </p:nvSpPr>
        <p:spPr>
          <a:xfrm>
            <a:off x="136122" y="383241"/>
            <a:ext cx="8118000" cy="736226"/>
          </a:xfrm>
        </p:spPr>
        <p:txBody>
          <a:bodyPr/>
          <a:lstStyle/>
          <a:p>
            <a:r>
              <a:rPr lang="en-US" sz="1800" dirty="0">
                <a:latin typeface="Times New Roman" panose="02020603050405020304" pitchFamily="18" charset="0"/>
                <a:cs typeface="Times New Roman" panose="02020603050405020304" pitchFamily="18" charset="0"/>
              </a:rPr>
              <a:t>The levels were sketched out using unity3D application.</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sp>
        <p:nvSpPr>
          <p:cNvPr id="7" name="Text Box 1">
            <a:extLst>
              <a:ext uri="{FF2B5EF4-FFF2-40B4-BE49-F238E27FC236}">
                <a16:creationId xmlns:a16="http://schemas.microsoft.com/office/drawing/2014/main" id="{A4B77EBF-B3E6-46B4-814F-521BB73F3CA9}"/>
              </a:ext>
            </a:extLst>
          </p:cNvPr>
          <p:cNvSpPr txBox="1">
            <a:spLocks noChangeArrowheads="1"/>
          </p:cNvSpPr>
          <p:nvPr/>
        </p:nvSpPr>
        <p:spPr bwMode="auto">
          <a:xfrm>
            <a:off x="503238" y="301625"/>
            <a:ext cx="9066212" cy="12573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a:spcBef>
                <a:spcPts val="13"/>
              </a:spcBef>
              <a:spcAft>
                <a:spcPts val="13"/>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 pos="10333038" algn="l"/>
                <a:tab pos="10782300" algn="l"/>
              </a:tabLst>
              <a:defRPr>
                <a:solidFill>
                  <a:schemeClr val="bg1"/>
                </a:solidFill>
                <a:latin typeface="Arial" panose="020B0604020202020204" pitchFamily="34" charset="0"/>
                <a:cs typeface="Noto Sans CJK SC Regular" charset="0"/>
              </a:defRPr>
            </a:lvl1pPr>
            <a:lvl2pPr>
              <a:spcBef>
                <a:spcPts val="13"/>
              </a:spcBef>
              <a:spcAft>
                <a:spcPts val="13"/>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 pos="10333038" algn="l"/>
                <a:tab pos="10782300" algn="l"/>
              </a:tabLst>
              <a:defRPr>
                <a:solidFill>
                  <a:schemeClr val="bg1"/>
                </a:solidFill>
                <a:latin typeface="Arial" panose="020B0604020202020204" pitchFamily="34" charset="0"/>
                <a:cs typeface="Noto Sans CJK SC Regular" charset="0"/>
              </a:defRPr>
            </a:lvl2pPr>
            <a:lvl3pPr>
              <a:spcBef>
                <a:spcPts val="13"/>
              </a:spcBef>
              <a:spcAft>
                <a:spcPts val="13"/>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 pos="10333038" algn="l"/>
                <a:tab pos="10782300" algn="l"/>
              </a:tabLst>
              <a:defRPr>
                <a:solidFill>
                  <a:schemeClr val="bg1"/>
                </a:solidFill>
                <a:latin typeface="Arial" panose="020B0604020202020204" pitchFamily="34" charset="0"/>
                <a:cs typeface="Noto Sans CJK SC Regular" charset="0"/>
              </a:defRPr>
            </a:lvl3pPr>
            <a:lvl4pPr>
              <a:spcBef>
                <a:spcPts val="13"/>
              </a:spcBef>
              <a:spcAft>
                <a:spcPts val="13"/>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 pos="10333038" algn="l"/>
                <a:tab pos="10782300" algn="l"/>
              </a:tabLst>
              <a:defRPr>
                <a:solidFill>
                  <a:schemeClr val="bg1"/>
                </a:solidFill>
                <a:latin typeface="Arial" panose="020B0604020202020204" pitchFamily="34" charset="0"/>
                <a:cs typeface="Noto Sans CJK SC Regular" charset="0"/>
              </a:defRPr>
            </a:lvl4pPr>
            <a:lvl5pPr>
              <a:spcBef>
                <a:spcPts val="13"/>
              </a:spcBef>
              <a:spcAft>
                <a:spcPts val="13"/>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 pos="10333038" algn="l"/>
                <a:tab pos="10782300" algn="l"/>
              </a:tabLst>
              <a:defRPr>
                <a:solidFill>
                  <a:schemeClr val="bg1"/>
                </a:solidFill>
                <a:latin typeface="Arial" panose="020B0604020202020204" pitchFamily="34" charset="0"/>
                <a:cs typeface="Noto Sans CJK SC Regular"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 pos="10333038" algn="l"/>
                <a:tab pos="10782300" algn="l"/>
              </a:tabLst>
              <a:defRPr>
                <a:solidFill>
                  <a:schemeClr val="bg1"/>
                </a:solidFill>
                <a:latin typeface="Arial" panose="020B0604020202020204" pitchFamily="34" charset="0"/>
                <a:cs typeface="Noto Sans CJK SC Regular"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 pos="10333038" algn="l"/>
                <a:tab pos="10782300" algn="l"/>
              </a:tabLst>
              <a:defRPr>
                <a:solidFill>
                  <a:schemeClr val="bg1"/>
                </a:solidFill>
                <a:latin typeface="Arial" panose="020B0604020202020204" pitchFamily="34" charset="0"/>
                <a:cs typeface="Noto Sans CJK SC Regular"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 pos="10333038" algn="l"/>
                <a:tab pos="10782300" algn="l"/>
              </a:tabLst>
              <a:defRPr>
                <a:solidFill>
                  <a:schemeClr val="bg1"/>
                </a:solidFill>
                <a:latin typeface="Arial" panose="020B0604020202020204" pitchFamily="34" charset="0"/>
                <a:cs typeface="Noto Sans CJK SC Regular"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 pos="10333038" algn="l"/>
                <a:tab pos="10782300" algn="l"/>
              </a:tabLst>
              <a:defRPr>
                <a:solidFill>
                  <a:schemeClr val="bg1"/>
                </a:solidFill>
                <a:latin typeface="Arial" panose="020B0604020202020204" pitchFamily="34" charset="0"/>
                <a:cs typeface="Noto Sans CJK SC Regular" charset="0"/>
              </a:defRPr>
            </a:lvl9pPr>
          </a:lstStyle>
          <a:p>
            <a:pPr eaLnBrk="1" hangingPunct="1">
              <a:lnSpc>
                <a:spcPct val="93000"/>
              </a:lnSpc>
              <a:buClrTx/>
              <a:buFontTx/>
              <a:buNone/>
            </a:pPr>
            <a:endParaRPr lang="en-US" altLang="en-US" sz="2400" b="1" dirty="0">
              <a:solidFill>
                <a:srgbClr val="000000"/>
              </a:solidFill>
              <a:latin typeface="Times New Roman" panose="02020603050405020304" pitchFamily="18" charset="0"/>
              <a:cs typeface="Times New Roman" panose="02020603050405020304" pitchFamily="18" charset="0"/>
            </a:endParaRPr>
          </a:p>
        </p:txBody>
      </p:sp>
      <p:pic>
        <p:nvPicPr>
          <p:cNvPr id="8" name="Picture 2">
            <a:extLst>
              <a:ext uri="{FF2B5EF4-FFF2-40B4-BE49-F238E27FC236}">
                <a16:creationId xmlns:a16="http://schemas.microsoft.com/office/drawing/2014/main" id="{2B0BAD59-44A5-4D61-8E3B-DCF26185C5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517"/>
          <a:stretch>
            <a:fillRect/>
          </a:stretch>
        </p:blipFill>
        <p:spPr bwMode="auto">
          <a:xfrm>
            <a:off x="79656" y="930275"/>
            <a:ext cx="4435475" cy="2493963"/>
          </a:xfrm>
          <a:prstGeom prst="rect">
            <a:avLst/>
          </a:prstGeom>
          <a:noFill/>
          <a:ln>
            <a:noFill/>
          </a:ln>
          <a:effectLst/>
          <a:extLst>
            <a:ext uri="{909E8E84-426E-40DD-AFC4-6F175D3DCCD1}">
              <a14:hiddenFill xmlns:a14="http://schemas.microsoft.com/office/drawing/2010/main">
                <a:blipFill dpi="0" rotWithShape="0">
                  <a:blip/>
                  <a:srcRect t="1517"/>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9" name="Picture 1">
            <a:extLst>
              <a:ext uri="{FF2B5EF4-FFF2-40B4-BE49-F238E27FC236}">
                <a16:creationId xmlns:a16="http://schemas.microsoft.com/office/drawing/2014/main" id="{04CB42A8-8473-420B-8072-DAA1C69395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8713" y="930275"/>
            <a:ext cx="4146550" cy="2493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a:extLst>
              <a:ext uri="{FF2B5EF4-FFF2-40B4-BE49-F238E27FC236}">
                <a16:creationId xmlns:a16="http://schemas.microsoft.com/office/drawing/2014/main" id="{445172CE-A706-4D28-B29F-B93ED88ACE5F}"/>
              </a:ext>
            </a:extLst>
          </p:cNvPr>
          <p:cNvSpPr txBox="1"/>
          <p:nvPr/>
        </p:nvSpPr>
        <p:spPr>
          <a:xfrm flipH="1">
            <a:off x="1624760" y="3519114"/>
            <a:ext cx="1100137" cy="254000"/>
          </a:xfrm>
          <a:prstGeom prst="rect">
            <a:avLst/>
          </a:prstGeom>
          <a:noFill/>
        </p:spPr>
        <p:txBody>
          <a:bodyPr>
            <a:spAutoFit/>
          </a:bodyPr>
          <a:lstStyle/>
          <a:p>
            <a:pPr>
              <a:spcBef>
                <a:spcPts val="13"/>
              </a:spcBef>
              <a:spcAft>
                <a:spcPts val="13"/>
              </a:spcAft>
              <a:buClr>
                <a:srgbClr val="000000"/>
              </a:buClr>
              <a:buSzPct val="100000"/>
              <a:buFont typeface="Times New Roman" panose="02020603050405020304" pitchFamily="18" charset="0"/>
              <a:buNone/>
              <a:defRPr/>
            </a:pPr>
            <a:r>
              <a:rPr lang="en-US" sz="1050" dirty="0">
                <a:solidFill>
                  <a:schemeClr val="tx1"/>
                </a:solidFill>
                <a:latin typeface="Times New Roman" panose="02020603050405020304" pitchFamily="18" charset="0"/>
                <a:cs typeface="Times New Roman" panose="02020603050405020304" pitchFamily="18" charset="0"/>
              </a:rPr>
              <a:t>Fig 4. Level 1</a:t>
            </a:r>
            <a:endParaRPr lang="en-IN" sz="1050" dirty="0">
              <a:solidFill>
                <a:schemeClr val="tx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45762AE-E09C-44CA-8C3F-B7D2458D6150}"/>
              </a:ext>
            </a:extLst>
          </p:cNvPr>
          <p:cNvSpPr txBox="1"/>
          <p:nvPr/>
        </p:nvSpPr>
        <p:spPr>
          <a:xfrm>
            <a:off x="6789644" y="3519114"/>
            <a:ext cx="1584325" cy="254000"/>
          </a:xfrm>
          <a:prstGeom prst="rect">
            <a:avLst/>
          </a:prstGeom>
          <a:noFill/>
        </p:spPr>
        <p:txBody>
          <a:bodyPr>
            <a:spAutoFit/>
          </a:bodyPr>
          <a:lstStyle/>
          <a:p>
            <a:pPr>
              <a:spcBef>
                <a:spcPts val="13"/>
              </a:spcBef>
              <a:spcAft>
                <a:spcPts val="13"/>
              </a:spcAft>
              <a:buClr>
                <a:srgbClr val="000000"/>
              </a:buClr>
              <a:buSzPct val="100000"/>
              <a:buFont typeface="Times New Roman" panose="02020603050405020304" pitchFamily="18" charset="0"/>
              <a:buNone/>
              <a:defRPr/>
            </a:pPr>
            <a:r>
              <a:rPr lang="en-US" sz="1050" dirty="0">
                <a:solidFill>
                  <a:schemeClr val="tx1"/>
                </a:solidFill>
                <a:latin typeface="Times New Roman" panose="02020603050405020304" pitchFamily="18" charset="0"/>
                <a:cs typeface="Times New Roman" panose="02020603050405020304" pitchFamily="18" charset="0"/>
              </a:rPr>
              <a:t>Fig 5. Level 1</a:t>
            </a:r>
            <a:endParaRPr lang="en-IN" sz="105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1544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CustomShape 1"/>
          <p:cNvSpPr/>
          <p:nvPr/>
        </p:nvSpPr>
        <p:spPr>
          <a:xfrm>
            <a:off x="512640" y="275400"/>
            <a:ext cx="8118000" cy="4761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1800" b="0" strike="noStrike" spc="-1" dirty="0">
                <a:solidFill>
                  <a:srgbClr val="FFFBF0"/>
                </a:solidFill>
                <a:latin typeface="Times New Roman"/>
                <a:ea typeface="Times New Roman"/>
              </a:rPr>
              <a:t>                                                    </a:t>
            </a:r>
            <a:r>
              <a:rPr lang="en-IN" sz="1800" b="0" strike="noStrike" spc="-1" dirty="0">
                <a:latin typeface="Times New Roman"/>
                <a:ea typeface="Times New Roman"/>
              </a:rPr>
              <a:t>A Project Report on</a:t>
            </a:r>
            <a:br>
              <a:rPr dirty="0"/>
            </a:br>
            <a:r>
              <a:rPr lang="en-IN" sz="2400" b="1" spc="-1" dirty="0">
                <a:latin typeface="Times New Roman"/>
              </a:rPr>
              <a:t>A 3D Storyline Using Unity Game Engine</a:t>
            </a:r>
            <a:br>
              <a:rPr dirty="0"/>
            </a:br>
            <a:r>
              <a:rPr lang="en-IN" sz="1800" b="0" strike="noStrike" spc="-1" dirty="0">
                <a:latin typeface="Times New Roman"/>
                <a:ea typeface="Times New Roman"/>
              </a:rPr>
              <a:t>Submitted in partial fulfilment of the degree of</a:t>
            </a:r>
            <a:br>
              <a:rPr dirty="0"/>
            </a:br>
            <a:r>
              <a:rPr lang="en-IN" sz="1800" b="0" strike="noStrike" spc="-1" dirty="0">
                <a:latin typeface="Times New Roman"/>
                <a:ea typeface="Times New Roman"/>
              </a:rPr>
              <a:t>Bachelor of Engineering(Sem-8)</a:t>
            </a:r>
            <a:br>
              <a:rPr dirty="0"/>
            </a:br>
            <a:r>
              <a:rPr lang="en-IN" sz="1800" b="0" strike="noStrike" spc="-1" dirty="0">
                <a:solidFill>
                  <a:schemeClr val="bg1"/>
                </a:solidFill>
                <a:latin typeface="Times New Roman"/>
                <a:ea typeface="Times New Roman"/>
              </a:rPr>
              <a:t>in</a:t>
            </a:r>
            <a:br>
              <a:rPr dirty="0"/>
            </a:br>
            <a:r>
              <a:rPr lang="en-IN" sz="1800" b="1" strike="noStrike" spc="-1" dirty="0">
                <a:solidFill>
                  <a:srgbClr val="FFFBF0"/>
                </a:solidFill>
                <a:latin typeface="Times New Roman"/>
                <a:ea typeface="Times New Roman"/>
              </a:rPr>
              <a:t>INFORMATION TECHNOLOGY</a:t>
            </a:r>
            <a:br>
              <a:rPr dirty="0"/>
            </a:br>
            <a:r>
              <a:rPr lang="en-IN" sz="1800" b="0" strike="noStrike" spc="-1" dirty="0">
                <a:solidFill>
                  <a:srgbClr val="FFFBF0"/>
                </a:solidFill>
                <a:latin typeface="Times New Roman"/>
                <a:ea typeface="Times New Roman"/>
              </a:rPr>
              <a:t>By</a:t>
            </a:r>
            <a:br>
              <a:rPr dirty="0"/>
            </a:br>
            <a:r>
              <a:rPr lang="en-IN" spc="-1" dirty="0">
                <a:solidFill>
                  <a:srgbClr val="FFFBF0"/>
                </a:solidFill>
                <a:latin typeface="Times New Roman"/>
              </a:rPr>
              <a:t>Aaryan </a:t>
            </a:r>
            <a:r>
              <a:rPr lang="en-IN" spc="-1" dirty="0" err="1">
                <a:solidFill>
                  <a:srgbClr val="FFFBF0"/>
                </a:solidFill>
                <a:latin typeface="Times New Roman"/>
              </a:rPr>
              <a:t>Parab</a:t>
            </a:r>
            <a:r>
              <a:rPr lang="en-IN" spc="-1" dirty="0">
                <a:solidFill>
                  <a:srgbClr val="FFFBF0"/>
                </a:solidFill>
                <a:latin typeface="Times New Roman"/>
              </a:rPr>
              <a:t>  18104060</a:t>
            </a:r>
            <a:br>
              <a:rPr dirty="0"/>
            </a:br>
            <a:r>
              <a:rPr lang="en-US" dirty="0">
                <a:solidFill>
                  <a:schemeClr val="bg1"/>
                </a:solidFill>
                <a:latin typeface="Times New Roman" panose="02020603050405020304" pitchFamily="18" charset="0"/>
                <a:cs typeface="Times New Roman" panose="02020603050405020304" pitchFamily="18" charset="0"/>
              </a:rPr>
              <a:t>Nikhil Rathod 18104001</a:t>
            </a:r>
            <a:br>
              <a:rPr dirty="0"/>
            </a:br>
            <a:r>
              <a:rPr lang="en-US" dirty="0">
                <a:solidFill>
                  <a:schemeClr val="bg1"/>
                </a:solidFill>
                <a:latin typeface="Times New Roman" panose="02020603050405020304" pitchFamily="18" charset="0"/>
                <a:cs typeface="Times New Roman" panose="02020603050405020304" pitchFamily="18" charset="0"/>
              </a:rPr>
              <a:t>Tanaya Patil    18104022</a:t>
            </a:r>
            <a:br>
              <a:rPr dirty="0"/>
            </a:br>
            <a:br>
              <a:rPr dirty="0"/>
            </a:br>
            <a:r>
              <a:rPr lang="en-IN" sz="1800" b="0" strike="noStrike" spc="-1" dirty="0">
                <a:solidFill>
                  <a:srgbClr val="FFFBF0"/>
                </a:solidFill>
                <a:latin typeface="Times New Roman"/>
                <a:ea typeface="Times New Roman"/>
              </a:rPr>
              <a:t>Under the Guidance of</a:t>
            </a:r>
            <a:br>
              <a:rPr dirty="0"/>
            </a:br>
            <a:r>
              <a:rPr lang="en-IN" spc="-1" dirty="0">
                <a:solidFill>
                  <a:srgbClr val="FFFBF0"/>
                </a:solidFill>
                <a:latin typeface="Times New Roman"/>
              </a:rPr>
              <a:t>Prof. Neha Deshmukh </a:t>
            </a:r>
            <a:br>
              <a:rPr dirty="0"/>
            </a:br>
            <a:br>
              <a:rPr dirty="0"/>
            </a:br>
            <a:br>
              <a:rPr dirty="0"/>
            </a:br>
            <a:br>
              <a:rPr dirty="0"/>
            </a:br>
            <a:br>
              <a:rPr dirty="0"/>
            </a:b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0F0BD5-EF74-419A-A8FA-108C9FE842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171" y="654554"/>
            <a:ext cx="4055647" cy="215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2BC9EB94-72D0-4EBB-AA4D-2CC091CD3722}"/>
              </a:ext>
            </a:extLst>
          </p:cNvPr>
          <p:cNvSpPr txBox="1"/>
          <p:nvPr/>
        </p:nvSpPr>
        <p:spPr>
          <a:xfrm>
            <a:off x="1538754" y="2870948"/>
            <a:ext cx="1727200" cy="254000"/>
          </a:xfrm>
          <a:prstGeom prst="rect">
            <a:avLst/>
          </a:prstGeom>
          <a:noFill/>
        </p:spPr>
        <p:txBody>
          <a:bodyPr>
            <a:spAutoFit/>
          </a:bodyPr>
          <a:lstStyle/>
          <a:p>
            <a:pPr>
              <a:spcBef>
                <a:spcPts val="13"/>
              </a:spcBef>
              <a:spcAft>
                <a:spcPts val="13"/>
              </a:spcAft>
              <a:buClr>
                <a:srgbClr val="000000"/>
              </a:buClr>
              <a:buSzPct val="100000"/>
              <a:buFont typeface="Times New Roman" panose="02020603050405020304" pitchFamily="18" charset="0"/>
              <a:buNone/>
              <a:defRPr/>
            </a:pPr>
            <a:r>
              <a:rPr lang="en-US" sz="1050" dirty="0">
                <a:solidFill>
                  <a:schemeClr val="tx1"/>
                </a:solidFill>
                <a:latin typeface="Times New Roman" panose="02020603050405020304" pitchFamily="18" charset="0"/>
                <a:cs typeface="Times New Roman" panose="02020603050405020304" pitchFamily="18" charset="0"/>
              </a:rPr>
              <a:t>Fig 6. Level 2</a:t>
            </a:r>
            <a:endParaRPr lang="en-IN" sz="1050" dirty="0">
              <a:solidFill>
                <a:schemeClr val="tx1"/>
              </a:solidFill>
              <a:latin typeface="Times New Roman" panose="02020603050405020304" pitchFamily="18" charset="0"/>
              <a:cs typeface="Times New Roman" panose="02020603050405020304" pitchFamily="18" charset="0"/>
            </a:endParaRPr>
          </a:p>
        </p:txBody>
      </p:sp>
      <p:pic>
        <p:nvPicPr>
          <p:cNvPr id="5" name="Picture 6">
            <a:extLst>
              <a:ext uri="{FF2B5EF4-FFF2-40B4-BE49-F238E27FC236}">
                <a16:creationId xmlns:a16="http://schemas.microsoft.com/office/drawing/2014/main" id="{611D7E04-D2C6-4F74-A4CF-CE2217A16C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6812" y="654554"/>
            <a:ext cx="4154301" cy="215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3B4DD19E-4943-48F1-BC1C-576A43216EF1}"/>
              </a:ext>
            </a:extLst>
          </p:cNvPr>
          <p:cNvSpPr txBox="1"/>
          <p:nvPr/>
        </p:nvSpPr>
        <p:spPr>
          <a:xfrm>
            <a:off x="6511272" y="2870948"/>
            <a:ext cx="1882775" cy="254000"/>
          </a:xfrm>
          <a:prstGeom prst="rect">
            <a:avLst/>
          </a:prstGeom>
          <a:noFill/>
        </p:spPr>
        <p:txBody>
          <a:bodyPr>
            <a:spAutoFit/>
          </a:bodyPr>
          <a:lstStyle/>
          <a:p>
            <a:pPr>
              <a:spcBef>
                <a:spcPts val="13"/>
              </a:spcBef>
              <a:spcAft>
                <a:spcPts val="13"/>
              </a:spcAft>
              <a:buClr>
                <a:srgbClr val="000000"/>
              </a:buClr>
              <a:buSzPct val="100000"/>
              <a:buFont typeface="Times New Roman" panose="02020603050405020304" pitchFamily="18" charset="0"/>
              <a:buNone/>
              <a:defRPr/>
            </a:pPr>
            <a:r>
              <a:rPr lang="en-US" sz="1050" dirty="0">
                <a:solidFill>
                  <a:schemeClr val="tx1"/>
                </a:solidFill>
                <a:latin typeface="Times New Roman" panose="02020603050405020304" pitchFamily="18" charset="0"/>
                <a:cs typeface="Times New Roman" panose="02020603050405020304" pitchFamily="18" charset="0"/>
              </a:rPr>
              <a:t>Fig 7. Level 3</a:t>
            </a:r>
            <a:endParaRPr lang="en-IN" sz="105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656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447D0BB-D662-4230-84A8-D693E09CAAAE}"/>
              </a:ext>
            </a:extLst>
          </p:cNvPr>
          <p:cNvSpPr txBox="1"/>
          <p:nvPr/>
        </p:nvSpPr>
        <p:spPr>
          <a:xfrm>
            <a:off x="1721224" y="3307977"/>
            <a:ext cx="1177219" cy="253916"/>
          </a:xfrm>
          <a:prstGeom prst="rect">
            <a:avLst/>
          </a:prstGeom>
          <a:noFill/>
        </p:spPr>
        <p:txBody>
          <a:bodyPr wrap="square">
            <a:spAutoFit/>
          </a:bodyPr>
          <a:lstStyle/>
          <a:p>
            <a:pPr>
              <a:spcBef>
                <a:spcPts val="13"/>
              </a:spcBef>
              <a:spcAft>
                <a:spcPts val="13"/>
              </a:spcAft>
              <a:buClr>
                <a:srgbClr val="000000"/>
              </a:buClr>
              <a:buSzPct val="100000"/>
              <a:buFont typeface="Times New Roman" panose="02020603050405020304" pitchFamily="18" charset="0"/>
              <a:buNone/>
              <a:defRPr/>
            </a:pPr>
            <a:r>
              <a:rPr lang="en-US" sz="1050" dirty="0">
                <a:solidFill>
                  <a:schemeClr val="tx1"/>
                </a:solidFill>
                <a:latin typeface="Times New Roman" panose="02020603050405020304" pitchFamily="18" charset="0"/>
                <a:cs typeface="Times New Roman" panose="02020603050405020304" pitchFamily="18" charset="0"/>
              </a:rPr>
              <a:t>Fig 8. Level 4</a:t>
            </a:r>
            <a:endParaRPr lang="en-IN" sz="1050" dirty="0">
              <a:solidFill>
                <a:schemeClr val="tx1"/>
              </a:solidFill>
              <a:latin typeface="Times New Roman" panose="02020603050405020304" pitchFamily="18" charset="0"/>
              <a:cs typeface="Times New Roman" panose="02020603050405020304" pitchFamily="18" charset="0"/>
            </a:endParaRPr>
          </a:p>
        </p:txBody>
      </p:sp>
      <p:pic>
        <p:nvPicPr>
          <p:cNvPr id="4" name="Picture 6">
            <a:extLst>
              <a:ext uri="{FF2B5EF4-FFF2-40B4-BE49-F238E27FC236}">
                <a16:creationId xmlns:a16="http://schemas.microsoft.com/office/drawing/2014/main" id="{5C18991D-FFDE-4960-B72A-67A0F4D6AA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3014" y="798046"/>
            <a:ext cx="4253977" cy="2362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92872B7F-F225-4C8A-B74B-082FDAB08983}"/>
              </a:ext>
            </a:extLst>
          </p:cNvPr>
          <p:cNvSpPr txBox="1"/>
          <p:nvPr/>
        </p:nvSpPr>
        <p:spPr>
          <a:xfrm>
            <a:off x="6694582" y="3307977"/>
            <a:ext cx="1456387" cy="253916"/>
          </a:xfrm>
          <a:prstGeom prst="rect">
            <a:avLst/>
          </a:prstGeom>
          <a:noFill/>
        </p:spPr>
        <p:txBody>
          <a:bodyPr wrap="square">
            <a:spAutoFit/>
          </a:bodyPr>
          <a:lstStyle/>
          <a:p>
            <a:pPr>
              <a:spcBef>
                <a:spcPts val="13"/>
              </a:spcBef>
              <a:spcAft>
                <a:spcPts val="13"/>
              </a:spcAft>
              <a:buClr>
                <a:srgbClr val="000000"/>
              </a:buClr>
              <a:buSzPct val="100000"/>
              <a:buFont typeface="Times New Roman" panose="02020603050405020304" pitchFamily="18" charset="0"/>
              <a:buNone/>
              <a:defRPr/>
            </a:pPr>
            <a:r>
              <a:rPr lang="en-US" sz="1050" dirty="0">
                <a:solidFill>
                  <a:schemeClr val="tx1"/>
                </a:solidFill>
                <a:latin typeface="Times New Roman" panose="02020603050405020304" pitchFamily="18" charset="0"/>
                <a:cs typeface="Times New Roman" panose="02020603050405020304" pitchFamily="18" charset="0"/>
              </a:rPr>
              <a:t>Fig 9. FPS View</a:t>
            </a:r>
            <a:endParaRPr lang="en-IN" sz="1050" dirty="0">
              <a:solidFill>
                <a:schemeClr val="tx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1EB09F42-C784-4D5C-B4F1-AD5C88E1733A}"/>
              </a:ext>
            </a:extLst>
          </p:cNvPr>
          <p:cNvPicPr>
            <a:picLocks noChangeAspect="1"/>
          </p:cNvPicPr>
          <p:nvPr/>
        </p:nvPicPr>
        <p:blipFill>
          <a:blip r:embed="rId3"/>
          <a:stretch>
            <a:fillRect/>
          </a:stretch>
        </p:blipFill>
        <p:spPr>
          <a:xfrm>
            <a:off x="318023" y="798046"/>
            <a:ext cx="4253978" cy="2362013"/>
          </a:xfrm>
          <a:prstGeom prst="rect">
            <a:avLst/>
          </a:prstGeom>
        </p:spPr>
      </p:pic>
    </p:spTree>
    <p:extLst>
      <p:ext uri="{BB962C8B-B14F-4D97-AF65-F5344CB8AC3E}">
        <p14:creationId xmlns:p14="http://schemas.microsoft.com/office/powerpoint/2010/main" val="19733378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CustomShape 1"/>
          <p:cNvSpPr/>
          <p:nvPr/>
        </p:nvSpPr>
        <p:spPr>
          <a:xfrm>
            <a:off x="512640" y="1893240"/>
            <a:ext cx="8118000" cy="15220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en-IN" sz="4200" b="1" strike="noStrike" spc="-1">
                <a:solidFill>
                  <a:srgbClr val="FFFBF0"/>
                </a:solidFill>
                <a:latin typeface="Old Standard TT"/>
                <a:ea typeface="Old Standard TT"/>
              </a:rPr>
              <a:t>4. Testing</a:t>
            </a:r>
            <a:endParaRPr lang="en-IN" sz="4200" b="0" strike="noStrike" spc="-1">
              <a:latin typeface="Arial"/>
            </a:endParaRPr>
          </a:p>
        </p:txBody>
      </p:sp>
      <p:sp>
        <p:nvSpPr>
          <p:cNvPr id="113" name="CustomShape 2"/>
          <p:cNvSpPr/>
          <p:nvPr/>
        </p:nvSpPr>
        <p:spPr>
          <a:xfrm>
            <a:off x="512640" y="3840480"/>
            <a:ext cx="8118000" cy="786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289E7-41B9-4FAF-80C4-3D5E2510E518}"/>
              </a:ext>
            </a:extLst>
          </p:cNvPr>
          <p:cNvSpPr>
            <a:spLocks noGrp="1"/>
          </p:cNvSpPr>
          <p:nvPr>
            <p:ph type="title"/>
          </p:nvPr>
        </p:nvSpPr>
        <p:spPr>
          <a:xfrm>
            <a:off x="134471" y="1456211"/>
            <a:ext cx="8428934" cy="1522080"/>
          </a:xfrm>
        </p:spPr>
        <p:txBody>
          <a:bodyPr/>
          <a:lstStyle/>
          <a:p>
            <a:pPr marL="285750"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Functional Testing: </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1. Unit Testing: </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The first level of testing is unit testing, which is frequently carried out by the developers themselves. It is the process of ensuring that individual components of a piece of software are functional and work as intended at the code level. In a test-driven environment, developers will typically write and run the tests before passing the software or feature to the test team. Manual unit testing is possible, but automating the process will shorten delivery cycles and increase test coverage. Debugging will be easier as a result of unit testing because issues will be discovered earlier in the testing process and will take less time to fix than if they were discovered later. For our gaming application, unit testing is the most appropriate software method. We began writing code in the form of units, such as player movement, enemy movement, and attack script, at this point. We also tested each module separately so that we could easily understand each snippet and identify any errors. It aided us in comprehending the desired output of each module that we had divided into separate units.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6599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1B0AE-C2FC-4A91-814B-8F16196EFDAE}"/>
              </a:ext>
            </a:extLst>
          </p:cNvPr>
          <p:cNvSpPr>
            <a:spLocks noGrp="1"/>
          </p:cNvSpPr>
          <p:nvPr>
            <p:ph type="title"/>
          </p:nvPr>
        </p:nvSpPr>
        <p:spPr>
          <a:xfrm>
            <a:off x="289111" y="1294846"/>
            <a:ext cx="8118000" cy="1522080"/>
          </a:xfrm>
        </p:spPr>
        <p:txBody>
          <a:bodyPr/>
          <a:lstStyle/>
          <a:p>
            <a:pPr algn="just"/>
            <a:r>
              <a:rPr lang="en-US" sz="1800" dirty="0">
                <a:latin typeface="Times New Roman" panose="02020603050405020304" pitchFamily="18" charset="0"/>
                <a:cs typeface="Times New Roman" panose="02020603050405020304" pitchFamily="18" charset="0"/>
              </a:rPr>
              <a:t>After each unit has been thoroughly tested, it is combined with other units to form modules or components that perform specific tasks or activities. These are then put through integration testing as a group to ensure that the entire application behaves as expected. User scenarios, such as movement of player or enemy are frequently used to frame these tests. Integrated tests are usually made up of a combination of automated functional and manual tests and can be performed by either developers or independent testers. We had written a code for every single unit that we had divided in unit testing, as we had already mentioned. The next step is to combine them all into a single module. This testing is critical in determining which units will work together without errors. Modules were integrated and tested using sequence diagrams to ensure that they behaved as expected.</a:t>
            </a:r>
            <a:endParaRPr lang="en-IN" sz="18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2EB913CB-0935-4402-96F6-3121281E20D1}"/>
              </a:ext>
            </a:extLst>
          </p:cNvPr>
          <p:cNvSpPr>
            <a:spLocks noGrp="1"/>
          </p:cNvSpPr>
          <p:nvPr>
            <p:ph type="body"/>
          </p:nvPr>
        </p:nvSpPr>
        <p:spPr>
          <a:xfrm>
            <a:off x="289111" y="248739"/>
            <a:ext cx="8229240" cy="457232"/>
          </a:xfrm>
        </p:spPr>
        <p:txBody>
          <a:bodyPr>
            <a:normAutofit/>
          </a:bodyPr>
          <a:lstStyle/>
          <a:p>
            <a:pPr marL="0" indent="0">
              <a:buNone/>
            </a:pPr>
            <a:r>
              <a:rPr lang="en-US" sz="1800" dirty="0">
                <a:latin typeface="Times New Roman" panose="02020603050405020304" pitchFamily="18" charset="0"/>
                <a:cs typeface="Times New Roman" panose="02020603050405020304" pitchFamily="18" charset="0"/>
              </a:rPr>
              <a:t>2. Integration Testing:</a:t>
            </a:r>
          </a:p>
          <a:p>
            <a:pPr marL="0" indent="0">
              <a:buNone/>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553623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3F95A-87DC-4CE2-9D6B-EA91A9DF932A}"/>
              </a:ext>
            </a:extLst>
          </p:cNvPr>
          <p:cNvSpPr>
            <a:spLocks noGrp="1"/>
          </p:cNvSpPr>
          <p:nvPr>
            <p:ph type="title"/>
          </p:nvPr>
        </p:nvSpPr>
        <p:spPr>
          <a:xfrm>
            <a:off x="196634" y="212357"/>
            <a:ext cx="8118000" cy="816343"/>
          </a:xfrm>
        </p:spPr>
        <p:txBody>
          <a:bodyPr/>
          <a:lstStyle/>
          <a:p>
            <a:pPr marL="285750"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Non Functional Testing:</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1. Compatibility Testing:</a:t>
            </a:r>
            <a:br>
              <a:rPr lang="en-US"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AACA024B-1DEB-4C27-A622-F9277003766E}"/>
              </a:ext>
            </a:extLst>
          </p:cNvPr>
          <p:cNvSpPr>
            <a:spLocks noGrp="1"/>
          </p:cNvSpPr>
          <p:nvPr>
            <p:ph type="subTitle"/>
          </p:nvPr>
        </p:nvSpPr>
        <p:spPr>
          <a:xfrm>
            <a:off x="531338" y="647422"/>
            <a:ext cx="8229240" cy="2512281"/>
          </a:xfrm>
        </p:spPr>
        <p:txBody>
          <a:bodyPr>
            <a:normAutofit/>
          </a:bodyPr>
          <a:lstStyle/>
          <a:p>
            <a:pPr marL="0" indent="0" algn="just">
              <a:buNone/>
            </a:pPr>
            <a:r>
              <a:rPr lang="en-US" sz="1800" dirty="0">
                <a:latin typeface="Times New Roman" panose="02020603050405020304" pitchFamily="18" charset="0"/>
                <a:cs typeface="Times New Roman" panose="02020603050405020304" pitchFamily="18" charset="0"/>
              </a:rPr>
              <a:t>Compatibility testing determines how well a program or piece of software will perform in various environments. It's used to see if your product works with a variety of operating systems, platforms, and resolution settings. The goal is to ensure that your software's functionality is supported consistently in any environment that your end users are likely to use. The software we're using is Unity Engine. It's free software for creating, designing, and developing 2D and 3D games. We made certain that our gaming application worked on all operating systems. This application runs flawlessly on a variety of operating systems.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01153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CustomShape 1"/>
          <p:cNvSpPr/>
          <p:nvPr/>
        </p:nvSpPr>
        <p:spPr>
          <a:xfrm>
            <a:off x="512640" y="1893240"/>
            <a:ext cx="8118000" cy="15220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en-IN" sz="4200" b="1" strike="noStrike" spc="-1">
                <a:solidFill>
                  <a:srgbClr val="FFFBF0"/>
                </a:solidFill>
                <a:latin typeface="Old Standard TT"/>
                <a:ea typeface="Old Standard TT"/>
              </a:rPr>
              <a:t>5. Result</a:t>
            </a:r>
            <a:endParaRPr lang="en-IN" sz="4200" b="0" strike="noStrike" spc="-1">
              <a:latin typeface="Arial"/>
            </a:endParaRPr>
          </a:p>
        </p:txBody>
      </p:sp>
      <p:sp>
        <p:nvSpPr>
          <p:cNvPr id="115" name="CustomShape 2"/>
          <p:cNvSpPr/>
          <p:nvPr/>
        </p:nvSpPr>
        <p:spPr>
          <a:xfrm>
            <a:off x="512640" y="3840480"/>
            <a:ext cx="8118000" cy="786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2DC25DA-CFE2-403B-8A0A-A23519188590}"/>
              </a:ext>
            </a:extLst>
          </p:cNvPr>
          <p:cNvSpPr txBox="1"/>
          <p:nvPr/>
        </p:nvSpPr>
        <p:spPr>
          <a:xfrm>
            <a:off x="0" y="328376"/>
            <a:ext cx="8807824" cy="3693319"/>
          </a:xfrm>
          <a:prstGeom prst="rect">
            <a:avLst/>
          </a:prstGeom>
          <a:noFill/>
        </p:spPr>
        <p:txBody>
          <a:bodyPr wrap="square">
            <a:spAutoFit/>
          </a:bodyPr>
          <a:lstStyle/>
          <a:p>
            <a:pPr algn="just"/>
            <a:r>
              <a:rPr lang="en-IN" dirty="0">
                <a:latin typeface="Times New Roman" panose="02020603050405020304" pitchFamily="18" charset="0"/>
                <a:cs typeface="Times New Roman" panose="02020603050405020304" pitchFamily="18" charset="0"/>
              </a:rPr>
              <a:t>This project is entirely application-based. As the player propels through the levels they must unravel puzzles/mysteries to develop through the game. The clues to the puzzles/mysteries would be shown through parts of the Mahabharata by transporting the character to the past and reliving some scenes from the Mahabharata. </a:t>
            </a:r>
            <a:r>
              <a:rPr lang="en-US" dirty="0">
                <a:latin typeface="Times New Roman" panose="02020603050405020304" pitchFamily="18" charset="0"/>
                <a:cs typeface="Times New Roman" panose="02020603050405020304" pitchFamily="18" charset="0"/>
              </a:rPr>
              <a:t>make a developer have a better understanding of how game works and the way the application feels. The foremost objective is to create an engrossing playing environment with high-quality graphics. This is a single-player strategy game that you can play on a computer. The player will progress through several stages. This game has been structured to aid in the progression of the story. The primary focus will be on the story, levels, objects, animation, visuals, scripting, and gaming engine tools. This game will be primarily used in the gaming industry to provide a fun experience. This can be used to make the game more enjoyable for people of all ages, with a focus on children.</a:t>
            </a:r>
            <a:endParaRPr lang="en-IN" dirty="0">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32776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CustomShape 1"/>
          <p:cNvSpPr/>
          <p:nvPr/>
        </p:nvSpPr>
        <p:spPr>
          <a:xfrm>
            <a:off x="512640" y="1893240"/>
            <a:ext cx="8118000" cy="15220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en-IN" sz="4200" b="1" strike="noStrike" spc="-1">
                <a:solidFill>
                  <a:srgbClr val="FFFBF0"/>
                </a:solidFill>
                <a:latin typeface="Old Standard TT"/>
                <a:ea typeface="Old Standard TT"/>
              </a:rPr>
              <a:t>6. Conclusion and Future Scope</a:t>
            </a:r>
            <a:endParaRPr lang="en-IN" sz="4200" b="0" strike="noStrike" spc="-1">
              <a:latin typeface="Arial"/>
            </a:endParaRPr>
          </a:p>
        </p:txBody>
      </p:sp>
      <p:sp>
        <p:nvSpPr>
          <p:cNvPr id="117" name="CustomShape 2"/>
          <p:cNvSpPr/>
          <p:nvPr/>
        </p:nvSpPr>
        <p:spPr>
          <a:xfrm>
            <a:off x="512640" y="3840480"/>
            <a:ext cx="8118000" cy="786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5B108-A48A-4BBD-93B1-CBCB0CB36A57}"/>
              </a:ext>
            </a:extLst>
          </p:cNvPr>
          <p:cNvSpPr>
            <a:spLocks noGrp="1"/>
          </p:cNvSpPr>
          <p:nvPr>
            <p:ph type="title"/>
          </p:nvPr>
        </p:nvSpPr>
        <p:spPr>
          <a:xfrm>
            <a:off x="391617" y="400615"/>
            <a:ext cx="8118000" cy="3774695"/>
          </a:xfrm>
        </p:spPr>
        <p:txBody>
          <a:bodyPr/>
          <a:lstStyle/>
          <a:p>
            <a:r>
              <a:rPr lang="en-US" sz="1800" dirty="0">
                <a:latin typeface="Times New Roman" panose="02020603050405020304" pitchFamily="18" charset="0"/>
                <a:cs typeface="Times New Roman" panose="02020603050405020304" pitchFamily="18" charset="0"/>
              </a:rPr>
              <a:t>This project's goal is to create a game architecture that provides a learning outcome while also allowing for emergent interaction between the game and the player. Through the player's active involvement in the medium increases the level of satisfaction he or she derives from it, becoming more involved in the aspects of the game and more willing to participate. Games have significant effects on players based on the time they spend playing them. While excessive gaming can be harmful, moderate gaming can be beneficial, enjoyable, participatory, and, most importantly, educational. As a result, the next generation of instructional gaming will be produced by the same generation that grew up with video games. Individuals who are interested in video games will have a good time as a result of this comprehensive synergy between education and digital gaming. In addition, with our game, we attempted to accomplish nearly everything listed above, so that anyone who played it, whether children or adults, would have interactive entertainment while also learning something about Hindu mythology or culture.</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1263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12640" y="1893240"/>
            <a:ext cx="8118000" cy="15220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4000" b="1" strike="noStrike" spc="-1">
                <a:solidFill>
                  <a:srgbClr val="FFFBF0"/>
                </a:solidFill>
                <a:latin typeface="Times New Roman"/>
                <a:ea typeface="Times New Roman"/>
              </a:rPr>
              <a:t>1.Project Conception and Initiation</a:t>
            </a:r>
            <a:endParaRPr lang="en-IN" sz="4000" b="0" strike="noStrike" spc="-1">
              <a:latin typeface="Arial"/>
            </a:endParaRPr>
          </a:p>
        </p:txBody>
      </p:sp>
      <p:sp>
        <p:nvSpPr>
          <p:cNvPr id="83" name="CustomShape 2"/>
          <p:cNvSpPr/>
          <p:nvPr/>
        </p:nvSpPr>
        <p:spPr>
          <a:xfrm>
            <a:off x="512640" y="3840480"/>
            <a:ext cx="8118000" cy="786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 References</a:t>
            </a:r>
            <a:endParaRPr lang="en-IN" sz="3000" b="0" strike="noStrike" spc="-1">
              <a:latin typeface="Arial"/>
            </a:endParaRPr>
          </a:p>
        </p:txBody>
      </p:sp>
      <p:sp>
        <p:nvSpPr>
          <p:cNvPr id="119"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360">
              <a:lnSpc>
                <a:spcPct val="115000"/>
              </a:lnSpc>
              <a:buClr>
                <a:srgbClr val="000000"/>
              </a:buClr>
              <a:buFont typeface="Old Standard TT"/>
              <a:buChar char="●"/>
            </a:pP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A Review on Game Development of 3D Adventurous Serious Game: The Seasonal Game: The Seasonal Run,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Nithiya</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Muniandy</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Sathya Manoharan,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Kohilah</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Miundy</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Politeknik</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Metro Kuala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Lumour</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Malaysia,2020.</a:t>
            </a:r>
          </a:p>
          <a:p>
            <a:pPr marL="457200" indent="-342360">
              <a:lnSpc>
                <a:spcPct val="115000"/>
              </a:lnSpc>
              <a:buClr>
                <a:srgbClr val="000000"/>
              </a:buClr>
              <a:buFont typeface="Old Standard TT"/>
              <a:buChar char="●"/>
            </a:pP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3D Game Development using Unity Engine,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L.Nachammai</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Pa.Megha</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T.M.Senthil</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Ganesan,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Velammal</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College of Engineering and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Technology,Madurai</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India, 2018.</a:t>
            </a:r>
          </a:p>
          <a:p>
            <a:pPr marL="457200" indent="-342360">
              <a:lnSpc>
                <a:spcPct val="115000"/>
              </a:lnSpc>
              <a:buClr>
                <a:srgbClr val="000000"/>
              </a:buClr>
              <a:buFont typeface="Old Standard TT"/>
              <a:buChar char="●"/>
            </a:pP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Research on Key Technologies Base Unity3D Game Engine,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Jigming</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XIE, Information Engineering Institute Guangzhou </a:t>
            </a:r>
            <a:r>
              <a:rPr lang="en-IN" sz="1800" b="0" strike="noStrike" spc="-1" dirty="0" err="1">
                <a:solidFill>
                  <a:srgbClr val="000000"/>
                </a:solidFill>
                <a:latin typeface="Times New Roman" panose="02020603050405020304" pitchFamily="18" charset="0"/>
                <a:ea typeface="Old Standard TT"/>
                <a:cs typeface="Times New Roman" panose="02020603050405020304" pitchFamily="18" charset="0"/>
              </a:rPr>
              <a:t>Panyu</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Polytechnic College Guangzhou, China. 2012                 </a:t>
            </a:r>
            <a:endParaRPr lang="en-IN" sz="1800" b="0" strike="noStrike" spc="-1" dirty="0">
              <a:latin typeface="Times New Roman" panose="02020603050405020304" pitchFamily="18" charset="0"/>
              <a:cs typeface="Times New Roman" panose="02020603050405020304" pitchFamily="18" charset="0"/>
            </a:endParaRPr>
          </a:p>
          <a:p>
            <a:pPr marL="457200" indent="-22788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0" strike="noStrike" spc="-1" dirty="0">
                <a:solidFill>
                  <a:srgbClr val="000000"/>
                </a:solidFill>
                <a:latin typeface="Old Standard TT"/>
              </a:rPr>
              <a:t>Paper Publication</a:t>
            </a:r>
          </a:p>
          <a:p>
            <a:pPr>
              <a:lnSpc>
                <a:spcPct val="100000"/>
              </a:lnSpc>
            </a:pPr>
            <a:endParaRPr lang="en-IN" sz="3000" b="0" strike="noStrike" spc="-1" dirty="0">
              <a:solidFill>
                <a:srgbClr val="000000"/>
              </a:solidFill>
              <a:latin typeface="Old Standard TT"/>
            </a:endParaRPr>
          </a:p>
          <a:p>
            <a:pPr>
              <a:lnSpc>
                <a:spcPct val="100000"/>
              </a:lnSpc>
            </a:pPr>
            <a:r>
              <a:rPr lang="en-US" strike="noStrike" spc="-1" dirty="0">
                <a:latin typeface="Times New Roman" panose="02020603050405020304" pitchFamily="18" charset="0"/>
                <a:cs typeface="Times New Roman" panose="02020603050405020304" pitchFamily="18" charset="0"/>
              </a:rPr>
              <a:t>Paper </a:t>
            </a:r>
            <a:r>
              <a:rPr lang="en-US" spc="-1" dirty="0">
                <a:latin typeface="Times New Roman" panose="02020603050405020304" pitchFamily="18" charset="0"/>
                <a:cs typeface="Times New Roman" panose="02020603050405020304" pitchFamily="18" charset="0"/>
              </a:rPr>
              <a:t>e</a:t>
            </a:r>
            <a:r>
              <a:rPr lang="en-US" strike="noStrike" spc="-1" dirty="0">
                <a:latin typeface="Times New Roman" panose="02020603050405020304" pitchFamily="18" charset="0"/>
                <a:cs typeface="Times New Roman" panose="02020603050405020304" pitchFamily="18" charset="0"/>
              </a:rPr>
              <a:t>ntitled “A 3D Storyline Using Unity Game Engine” is presented at “IEEE 2nd CONIT 2022”  by Aaryan </a:t>
            </a:r>
            <a:r>
              <a:rPr lang="en-US" strike="noStrike" spc="-1" dirty="0" err="1">
                <a:latin typeface="Times New Roman" panose="02020603050405020304" pitchFamily="18" charset="0"/>
                <a:cs typeface="Times New Roman" panose="02020603050405020304" pitchFamily="18" charset="0"/>
              </a:rPr>
              <a:t>Parab</a:t>
            </a:r>
            <a:r>
              <a:rPr lang="en-US" strike="noStrike" spc="-1" dirty="0">
                <a:latin typeface="Times New Roman" panose="02020603050405020304" pitchFamily="18" charset="0"/>
                <a:cs typeface="Times New Roman" panose="02020603050405020304" pitchFamily="18" charset="0"/>
              </a:rPr>
              <a:t>, Nikhil Rathod and Tanaya Patil</a:t>
            </a:r>
            <a:r>
              <a:rPr lang="en-US" b="0" strike="noStrike" spc="-1" dirty="0">
                <a:latin typeface="Times New Roman" panose="02020603050405020304" pitchFamily="18" charset="0"/>
                <a:cs typeface="Times New Roman" panose="02020603050405020304" pitchFamily="18" charset="0"/>
              </a:rPr>
              <a:t>.</a:t>
            </a:r>
            <a:endParaRPr lang="en-IN" b="0" strike="noStrike" spc="-1" dirty="0">
              <a:latin typeface="Times New Roman" panose="02020603050405020304" pitchFamily="18" charset="0"/>
              <a:cs typeface="Times New Roman" panose="02020603050405020304" pitchFamily="18" charset="0"/>
            </a:endParaRPr>
          </a:p>
        </p:txBody>
      </p:sp>
      <p:sp>
        <p:nvSpPr>
          <p:cNvPr id="121"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CustomShape 1"/>
          <p:cNvSpPr/>
          <p:nvPr/>
        </p:nvSpPr>
        <p:spPr>
          <a:xfrm>
            <a:off x="512640" y="1893240"/>
            <a:ext cx="8118000" cy="15220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4200" b="1" strike="noStrike" spc="-1">
                <a:solidFill>
                  <a:srgbClr val="FFFBF0"/>
                </a:solidFill>
                <a:latin typeface="Times New Roman"/>
                <a:ea typeface="Times New Roman"/>
              </a:rPr>
              <a:t>Thank You</a:t>
            </a:r>
            <a:endParaRPr lang="en-IN" sz="4200" b="0" strike="noStrike" spc="-1">
              <a:latin typeface="Arial"/>
            </a:endParaRPr>
          </a:p>
        </p:txBody>
      </p:sp>
      <p:sp>
        <p:nvSpPr>
          <p:cNvPr id="123" name="CustomShape 2"/>
          <p:cNvSpPr/>
          <p:nvPr/>
        </p:nvSpPr>
        <p:spPr>
          <a:xfrm>
            <a:off x="512640" y="3840480"/>
            <a:ext cx="8118000" cy="7869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4"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1.1 Abstract</a:t>
            </a:r>
            <a:endParaRPr lang="en-IN" sz="3000" b="0" strike="noStrike" spc="-1">
              <a:latin typeface="Arial"/>
            </a:endParaRPr>
          </a:p>
        </p:txBody>
      </p:sp>
      <p:sp>
        <p:nvSpPr>
          <p:cNvPr id="85"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4840">
              <a:lnSpc>
                <a:spcPct val="115000"/>
              </a:lnSpc>
              <a:buClr>
                <a:srgbClr val="000000"/>
              </a:buClr>
            </a:pPr>
            <a:r>
              <a:rPr lang="en-US" sz="1800" b="0" strike="noStrike" spc="-1" dirty="0">
                <a:solidFill>
                  <a:srgbClr val="000000"/>
                </a:solidFill>
                <a:latin typeface="Times New Roman" panose="02020603050405020304" pitchFamily="18" charset="0"/>
                <a:ea typeface="Old Standard TT"/>
                <a:cs typeface="Times New Roman" panose="02020603050405020304" pitchFamily="18" charset="0"/>
              </a:rPr>
              <a:t>Within the modern technological era, there is a growing desire for video games with compelling narratives and storylines. The popularity of e-sports has grown, and many players have found success in streaming and </a:t>
            </a:r>
            <a:r>
              <a:rPr lang="en-US" sz="1800" b="0" strike="noStrike" spc="-1" dirty="0" err="1">
                <a:solidFill>
                  <a:srgbClr val="000000"/>
                </a:solidFill>
                <a:latin typeface="Times New Roman" panose="02020603050405020304" pitchFamily="18" charset="0"/>
                <a:ea typeface="Old Standard TT"/>
                <a:cs typeface="Times New Roman" panose="02020603050405020304" pitchFamily="18" charset="0"/>
              </a:rPr>
              <a:t>tournaments.With</a:t>
            </a:r>
            <a:r>
              <a:rPr lang="en-US" sz="1800" b="0" strike="noStrike" spc="-1" dirty="0">
                <a:solidFill>
                  <a:srgbClr val="000000"/>
                </a:solidFill>
                <a:latin typeface="Times New Roman" panose="02020603050405020304" pitchFamily="18" charset="0"/>
                <a:ea typeface="Old Standard TT"/>
                <a:cs typeface="Times New Roman" panose="02020603050405020304" pitchFamily="18" charset="0"/>
              </a:rPr>
              <a:t> an upsurge in expansive user base, the gaming industry is taking off in wonderfulness, drawing in major innovation powerhouses to compete within the commercial center.</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a:t>
            </a:r>
            <a:r>
              <a:rPr lang="en-US" sz="1800" b="0" strike="noStrike" spc="-1" dirty="0">
                <a:solidFill>
                  <a:srgbClr val="000000"/>
                </a:solidFill>
                <a:latin typeface="Times New Roman" panose="02020603050405020304" pitchFamily="18" charset="0"/>
                <a:ea typeface="Old Standard TT"/>
                <a:cs typeface="Times New Roman" panose="02020603050405020304" pitchFamily="18" charset="0"/>
              </a:rPr>
              <a:t>This paper discusses a single-player game with an Indian folklore story. The purpose of this paper is to pique children's and teenagers' interest in Indian culture by portraying it as a video game. According to the study, video games are played or have been played by more than a 90\% of children. It has the potential as being a very extremely powerful method of disseminating information if applied effectively. This enables us to develop a Mahabharata-themed video game that will pique gamers' interest in the epic story.</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a:t>
            </a:r>
            <a:endParaRPr lang="en-IN" sz="1800" b="0" strike="noStrike" spc="-1" dirty="0">
              <a:latin typeface="Times New Roman" panose="02020603050405020304" pitchFamily="18" charset="0"/>
              <a:cs typeface="Times New Roman" panose="02020603050405020304" pitchFamily="18" charset="0"/>
            </a:endParaRPr>
          </a:p>
          <a:p>
            <a:pPr marL="457200" indent="-227880">
              <a:lnSpc>
                <a:spcPct val="115000"/>
              </a:lnSpc>
            </a:pPr>
            <a:endParaRPr lang="en-IN" sz="1800" b="0" strike="noStrike" spc="-1" dirty="0">
              <a:latin typeface="Arial"/>
            </a:endParaRPr>
          </a:p>
        </p:txBody>
      </p:sp>
    </p:spTree>
  </p:cSld>
  <p:clrMapOvr>
    <a:masterClrMapping/>
  </p:clrMapOvr>
  <p:transition spd="slow">
    <p:fade/>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1.2 Objectives</a:t>
            </a:r>
            <a:endParaRPr lang="en-IN" sz="3000" b="0" strike="noStrike" spc="-1">
              <a:latin typeface="Arial"/>
            </a:endParaRPr>
          </a:p>
        </p:txBody>
      </p:sp>
      <p:sp>
        <p:nvSpPr>
          <p:cNvPr id="87"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eaLnBrk="1" hangingPunct="1">
              <a:lnSpc>
                <a:spcPct val="93000"/>
              </a:lnSpc>
              <a:spcBef>
                <a:spcPts val="1438"/>
              </a:spcBef>
              <a:buFont typeface="Times New Roman" panose="02020603050405020304" pitchFamily="18" charset="0"/>
              <a:buAutoNum type="arabicPeriod"/>
            </a:pPr>
            <a:r>
              <a:rPr lang="en-IN" altLang="en-US" spc="-1" dirty="0">
                <a:solidFill>
                  <a:srgbClr val="000000"/>
                </a:solidFill>
                <a:latin typeface="Old Standard TT"/>
                <a:cs typeface="Times New Roman" panose="02020603050405020304" pitchFamily="18" charset="0"/>
              </a:rPr>
              <a:t> </a:t>
            </a:r>
            <a:r>
              <a:rPr lang="en-US" altLang="en-US" sz="1800" dirty="0">
                <a:solidFill>
                  <a:srgbClr val="000000"/>
                </a:solidFill>
                <a:latin typeface="Times New Roman" panose="02020603050405020304" pitchFamily="18" charset="0"/>
                <a:cs typeface="Times New Roman" panose="02020603050405020304" pitchFamily="18" charset="0"/>
              </a:rPr>
              <a:t>To build a video game with exciting game scenes using Unity 3D involving the Indian   culture.</a:t>
            </a:r>
          </a:p>
          <a:p>
            <a:pPr eaLnBrk="1" hangingPunct="1">
              <a:lnSpc>
                <a:spcPct val="93000"/>
              </a:lnSpc>
              <a:spcBef>
                <a:spcPts val="1438"/>
              </a:spcBef>
              <a:buFont typeface="Times New Roman" panose="02020603050405020304" pitchFamily="18" charset="0"/>
              <a:buAutoNum type="arabicPeriod"/>
            </a:pPr>
            <a:r>
              <a:rPr lang="en-US" altLang="en-US" sz="1800" dirty="0">
                <a:solidFill>
                  <a:srgbClr val="000000"/>
                </a:solidFill>
                <a:latin typeface="Times New Roman" panose="02020603050405020304" pitchFamily="18" charset="0"/>
                <a:cs typeface="Times New Roman" panose="02020603050405020304" pitchFamily="18" charset="0"/>
              </a:rPr>
              <a:t> To involve youngsters in Indian culture in an entertaining way.</a:t>
            </a:r>
          </a:p>
          <a:p>
            <a:pPr eaLnBrk="1" hangingPunct="1">
              <a:lnSpc>
                <a:spcPct val="93000"/>
              </a:lnSpc>
              <a:spcBef>
                <a:spcPts val="1438"/>
              </a:spcBef>
              <a:buFont typeface="Times New Roman" panose="02020603050405020304" pitchFamily="18" charset="0"/>
              <a:buAutoNum type="arabicPeriod"/>
            </a:pPr>
            <a:r>
              <a:rPr lang="en-US" altLang="en-US" sz="1800" dirty="0">
                <a:solidFill>
                  <a:srgbClr val="000000"/>
                </a:solidFill>
                <a:latin typeface="Times New Roman" panose="02020603050405020304" pitchFamily="18" charset="0"/>
                <a:cs typeface="Times New Roman" panose="02020603050405020304" pitchFamily="18" charset="0"/>
              </a:rPr>
              <a:t> To build 3 dimensional visual world with high graphics.</a:t>
            </a:r>
          </a:p>
          <a:p>
            <a:pPr eaLnBrk="1" hangingPunct="1">
              <a:lnSpc>
                <a:spcPct val="93000"/>
              </a:lnSpc>
              <a:spcBef>
                <a:spcPts val="1438"/>
              </a:spcBef>
              <a:buFont typeface="Times New Roman" panose="02020603050405020304" pitchFamily="18" charset="0"/>
              <a:buAutoNum type="arabicPeriod"/>
            </a:pPr>
            <a:r>
              <a:rPr lang="en-US" altLang="en-US" sz="1800" dirty="0">
                <a:solidFill>
                  <a:srgbClr val="000000"/>
                </a:solidFill>
                <a:latin typeface="Times New Roman" panose="02020603050405020304" pitchFamily="18" charset="0"/>
                <a:cs typeface="Times New Roman" panose="02020603050405020304" pitchFamily="18" charset="0"/>
              </a:rPr>
              <a:t> To achieve perfect efficiency in creating 3D modelling using blender</a:t>
            </a:r>
          </a:p>
          <a:p>
            <a:pPr eaLnBrk="1" hangingPunct="1">
              <a:lnSpc>
                <a:spcPct val="93000"/>
              </a:lnSpc>
              <a:spcBef>
                <a:spcPts val="1438"/>
              </a:spcBef>
              <a:buFont typeface="Times New Roman" panose="02020603050405020304" pitchFamily="18" charset="0"/>
              <a:buAutoNum type="arabicPeriod"/>
            </a:pPr>
            <a:r>
              <a:rPr lang="en-US" altLang="en-US" sz="1800" dirty="0">
                <a:solidFill>
                  <a:srgbClr val="000000"/>
                </a:solidFill>
                <a:latin typeface="Times New Roman" panose="02020603050405020304" pitchFamily="18" charset="0"/>
                <a:cs typeface="Times New Roman" panose="02020603050405020304" pitchFamily="18" charset="0"/>
              </a:rPr>
              <a:t> To create ,edit and restoring audio using audition tool.</a:t>
            </a:r>
          </a:p>
          <a:p>
            <a:pPr marL="114840">
              <a:lnSpc>
                <a:spcPct val="115000"/>
              </a:lnSpc>
              <a:buClr>
                <a:srgbClr val="000000"/>
              </a:buClr>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88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8"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dirty="0">
                <a:solidFill>
                  <a:srgbClr val="434343"/>
                </a:solidFill>
                <a:latin typeface="Times New Roman"/>
                <a:ea typeface="Times New Roman"/>
              </a:rPr>
              <a:t>1.3 Literature Review</a:t>
            </a:r>
            <a:endParaRPr lang="en-IN" sz="3000" b="0" strike="noStrike" spc="-1" dirty="0">
              <a:latin typeface="Arial"/>
            </a:endParaRPr>
          </a:p>
        </p:txBody>
      </p:sp>
      <p:sp>
        <p:nvSpPr>
          <p:cNvPr id="89"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4840">
              <a:lnSpc>
                <a:spcPct val="115000"/>
              </a:lnSpc>
              <a:buClr>
                <a:srgbClr val="000000"/>
              </a:buClr>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880">
              <a:lnSpc>
                <a:spcPct val="115000"/>
              </a:lnSpc>
            </a:pPr>
            <a:endParaRPr lang="en-IN" sz="1800" b="0" strike="noStrike" spc="-1" dirty="0">
              <a:latin typeface="Arial"/>
            </a:endParaRPr>
          </a:p>
        </p:txBody>
      </p:sp>
      <p:pic>
        <p:nvPicPr>
          <p:cNvPr id="5" name="Picture 4">
            <a:extLst>
              <a:ext uri="{FF2B5EF4-FFF2-40B4-BE49-F238E27FC236}">
                <a16:creationId xmlns:a16="http://schemas.microsoft.com/office/drawing/2014/main" id="{9D8E610F-94E3-4CD3-B554-237375F8EB0C}"/>
              </a:ext>
            </a:extLst>
          </p:cNvPr>
          <p:cNvPicPr>
            <a:picLocks noChangeAspect="1"/>
          </p:cNvPicPr>
          <p:nvPr/>
        </p:nvPicPr>
        <p:blipFill>
          <a:blip r:embed="rId2"/>
          <a:stretch>
            <a:fillRect/>
          </a:stretch>
        </p:blipFill>
        <p:spPr>
          <a:xfrm>
            <a:off x="1425388" y="1001806"/>
            <a:ext cx="5405718" cy="3866030"/>
          </a:xfrm>
          <a:prstGeom prst="rect">
            <a:avLst/>
          </a:prstGeom>
        </p:spPr>
      </p:pic>
    </p:spTree>
  </p:cSld>
  <p:clrMapOvr>
    <a:masterClrMapping/>
  </p:clrMapOvr>
  <p:transition spd="slow">
    <p:fade/>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1.4 Problem Definition</a:t>
            </a:r>
            <a:endParaRPr lang="en-IN" sz="3000" b="0" strike="noStrike" spc="-1">
              <a:latin typeface="Arial"/>
            </a:endParaRPr>
          </a:p>
        </p:txBody>
      </p:sp>
      <p:sp>
        <p:nvSpPr>
          <p:cNvPr id="91" name="CustomShape 2"/>
          <p:cNvSpPr/>
          <p:nvPr/>
        </p:nvSpPr>
        <p:spPr>
          <a:xfrm>
            <a:off x="311760" y="983181"/>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4840">
              <a:lnSpc>
                <a:spcPct val="115000"/>
              </a:lnSpc>
              <a:buClr>
                <a:srgbClr val="000000"/>
              </a:buClr>
            </a:pPr>
            <a:r>
              <a:rPr lang="en-US" dirty="0">
                <a:latin typeface="Times New Roman" panose="02020603050405020304" pitchFamily="18" charset="0"/>
                <a:cs typeface="Times New Roman" panose="02020603050405020304" pitchFamily="18" charset="0"/>
              </a:rPr>
              <a:t>Indian culture has played an important role in molding our lives. Indian culture is one of the most ancient cultures of the world. The puranas deal with the stories that are old and do not appear in the epics. They contain legends and stories about the origins of world, and the lives and adventures of a wide variety of gods, goddesses and mythological creatures like Asuras, rakshasas, etc. They contain traditions related to ancient kings, incarnations of God. Nowadays our new generation is steering a course towards Modernization and western culture and we can see lack of interest in Indian Culture and Mythology in our younger generation. Young Indian more obsessed with the latest trends of globalization. </a:t>
            </a:r>
          </a:p>
          <a:p>
            <a:pPr marL="114840">
              <a:lnSpc>
                <a:spcPct val="115000"/>
              </a:lnSpc>
              <a:buClr>
                <a:srgbClr val="000000"/>
              </a:buClr>
            </a:pPr>
            <a:r>
              <a:rPr lang="en-US" dirty="0">
                <a:latin typeface="Times New Roman" panose="02020603050405020304" pitchFamily="18" charset="0"/>
                <a:cs typeface="Times New Roman" panose="02020603050405020304" pitchFamily="18" charset="0"/>
              </a:rPr>
              <a:t>To overcome this problem we have implemented one solution in which high graphics 2.5D game will be made to increase youngsters involvement in Indian culture and Mythology in a interactive as well as fascinating way.</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a:t>
            </a:r>
            <a:endParaRPr lang="en-IN" sz="1800" b="0" strike="noStrike" spc="-1" dirty="0">
              <a:latin typeface="Times New Roman" panose="02020603050405020304" pitchFamily="18" charset="0"/>
              <a:cs typeface="Times New Roman" panose="02020603050405020304" pitchFamily="18" charset="0"/>
            </a:endParaRPr>
          </a:p>
          <a:p>
            <a:pPr marL="457200" indent="-22788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1.5 Scope</a:t>
            </a:r>
            <a:endParaRPr lang="en-IN" sz="3000" b="0" strike="noStrike" spc="-1">
              <a:latin typeface="Arial"/>
            </a:endParaRPr>
          </a:p>
        </p:txBody>
      </p:sp>
      <p:sp>
        <p:nvSpPr>
          <p:cNvPr id="93"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360">
              <a:lnSpc>
                <a:spcPct val="115000"/>
              </a:lnSpc>
              <a:buClr>
                <a:srgbClr val="000000"/>
              </a:buClr>
              <a:buFont typeface="Old Standard TT"/>
              <a:buChar char="●"/>
            </a:pPr>
            <a:r>
              <a:rPr lang="en-US" dirty="0">
                <a:latin typeface="Times New Roman" panose="02020603050405020304" pitchFamily="18" charset="0"/>
                <a:cs typeface="Times New Roman" panose="02020603050405020304" pitchFamily="18" charset="0"/>
              </a:rPr>
              <a:t>This game mainly applied in gaming industries to provide an exciting experience. </a:t>
            </a:r>
          </a:p>
          <a:p>
            <a:pPr marL="457200" indent="-342360">
              <a:lnSpc>
                <a:spcPct val="115000"/>
              </a:lnSpc>
              <a:buClr>
                <a:srgbClr val="000000"/>
              </a:buClr>
              <a:buFont typeface="Old Standard TT"/>
              <a:buChar char="●"/>
            </a:pPr>
            <a:r>
              <a:rPr lang="en-US" dirty="0">
                <a:latin typeface="Times New Roman" panose="02020603050405020304" pitchFamily="18" charset="0"/>
                <a:cs typeface="Times New Roman" panose="02020603050405020304" pitchFamily="18" charset="0"/>
              </a:rPr>
              <a:t>This can be applied for making the game entertaining for all age groups and mainly focusing on youngsters. </a:t>
            </a:r>
            <a:r>
              <a:rPr lang="en-IN" sz="1800" b="0" strike="noStrike" spc="-1" dirty="0">
                <a:solidFill>
                  <a:srgbClr val="000000"/>
                </a:solidFill>
                <a:latin typeface="Times New Roman" panose="02020603050405020304" pitchFamily="18" charset="0"/>
                <a:ea typeface="Old Standard TT"/>
                <a:cs typeface="Times New Roman" panose="02020603050405020304" pitchFamily="18" charset="0"/>
              </a:rPr>
              <a:t>               </a:t>
            </a:r>
            <a:endParaRPr lang="en-IN" sz="1800" b="0" strike="noStrike" spc="-1" dirty="0">
              <a:latin typeface="Times New Roman" panose="02020603050405020304" pitchFamily="18" charset="0"/>
              <a:cs typeface="Times New Roman" panose="02020603050405020304" pitchFamily="18" charset="0"/>
            </a:endParaRPr>
          </a:p>
          <a:p>
            <a:pPr marL="457200" indent="-22788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CustomShape 1"/>
          <p:cNvSpPr/>
          <p:nvPr/>
        </p:nvSpPr>
        <p:spPr>
          <a:xfrm>
            <a:off x="311760" y="444960"/>
            <a:ext cx="8519760" cy="612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1.6 Technology stack</a:t>
            </a:r>
            <a:endParaRPr lang="en-IN" sz="3000" b="0" strike="noStrike" spc="-1">
              <a:latin typeface="Arial"/>
            </a:endParaRPr>
          </a:p>
        </p:txBody>
      </p:sp>
      <p:sp>
        <p:nvSpPr>
          <p:cNvPr id="95" name="CustomShape 2"/>
          <p:cNvSpPr/>
          <p:nvPr/>
        </p:nvSpPr>
        <p:spPr>
          <a:xfrm>
            <a:off x="311760" y="1171440"/>
            <a:ext cx="8519760" cy="3396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360">
              <a:lnSpc>
                <a:spcPct val="115000"/>
              </a:lnSpc>
              <a:buClr>
                <a:srgbClr val="000000"/>
              </a:buClr>
              <a:buFont typeface="Old Standard TT"/>
              <a:buChar char="●"/>
            </a:pPr>
            <a:r>
              <a:rPr lang="en-IN" spc="-1" dirty="0">
                <a:solidFill>
                  <a:srgbClr val="000000"/>
                </a:solidFill>
                <a:latin typeface="Old Standard TT"/>
                <a:ea typeface="Old Standard TT"/>
              </a:rPr>
              <a:t>Unity3D </a:t>
            </a:r>
          </a:p>
          <a:p>
            <a:pPr marL="457200" indent="-342360">
              <a:lnSpc>
                <a:spcPct val="115000"/>
              </a:lnSpc>
              <a:buClr>
                <a:srgbClr val="000000"/>
              </a:buClr>
              <a:buFont typeface="Old Standard TT"/>
              <a:buChar char="●"/>
            </a:pPr>
            <a:r>
              <a:rPr lang="en-IN" sz="1800" b="0" strike="noStrike" spc="-1" dirty="0">
                <a:solidFill>
                  <a:srgbClr val="000000"/>
                </a:solidFill>
                <a:latin typeface="Old Standard TT"/>
                <a:ea typeface="Old Standard TT"/>
              </a:rPr>
              <a:t>Blender/Maya</a:t>
            </a:r>
          </a:p>
          <a:p>
            <a:pPr marL="457200" indent="-342360">
              <a:lnSpc>
                <a:spcPct val="115000"/>
              </a:lnSpc>
              <a:buClr>
                <a:srgbClr val="000000"/>
              </a:buClr>
              <a:buFont typeface="Old Standard TT"/>
              <a:buChar char="●"/>
            </a:pPr>
            <a:r>
              <a:rPr lang="en-IN" spc="-1" dirty="0">
                <a:solidFill>
                  <a:srgbClr val="000000"/>
                </a:solidFill>
                <a:latin typeface="Old Standard TT"/>
                <a:ea typeface="Old Standard TT"/>
              </a:rPr>
              <a:t>Photoshop Illustrator</a:t>
            </a:r>
          </a:p>
          <a:p>
            <a:pPr marL="457200" indent="-342360">
              <a:lnSpc>
                <a:spcPct val="115000"/>
              </a:lnSpc>
              <a:buClr>
                <a:srgbClr val="000000"/>
              </a:buClr>
              <a:buFont typeface="Old Standard TT"/>
              <a:buChar char="●"/>
            </a:pPr>
            <a:r>
              <a:rPr lang="en-IN" sz="1800" b="0" strike="noStrike" spc="-1" dirty="0">
                <a:solidFill>
                  <a:srgbClr val="000000"/>
                </a:solidFill>
                <a:latin typeface="Old Standard TT"/>
                <a:ea typeface="Old Standard TT"/>
              </a:rPr>
              <a:t>Audition Tool</a:t>
            </a:r>
          </a:p>
          <a:p>
            <a:pPr marL="457200" indent="-342360">
              <a:lnSpc>
                <a:spcPct val="115000"/>
              </a:lnSpc>
              <a:buClr>
                <a:srgbClr val="000000"/>
              </a:buClr>
              <a:buFont typeface="Old Standard TT"/>
              <a:buChar char="●"/>
            </a:pPr>
            <a:r>
              <a:rPr lang="en-IN" spc="-1" dirty="0">
                <a:solidFill>
                  <a:srgbClr val="000000"/>
                </a:solidFill>
                <a:latin typeface="Old Standard TT"/>
                <a:ea typeface="Old Standard TT"/>
              </a:rPr>
              <a:t>After Effects Tool</a:t>
            </a: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88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147</TotalTime>
  <Words>2141</Words>
  <Application>Microsoft Office PowerPoint</Application>
  <PresentationFormat>On-screen Show (16:9)</PresentationFormat>
  <Paragraphs>73</Paragraphs>
  <Slides>32</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32</vt:i4>
      </vt:variant>
    </vt:vector>
  </HeadingPairs>
  <TitlesOfParts>
    <vt:vector size="39" baseType="lpstr">
      <vt:lpstr>Arial</vt:lpstr>
      <vt:lpstr>Old Standard TT</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above use case diagram representing the graphical representation of a system. This diagram also describing the interactions between the system and its actors. The use cases and actors in use-case diagrams describe what the system does and how the actors use it, but not how the system operates internally. There are a total of 11 use cases that represent the storyline game's specific functionality. A player, or actor, is interacting with a specific use case. A player begins by playing the game. If a player wishes to exit the game, he or she can do so by using the Exit use case. After that, the player can interact with the story information mode and proceed to level 1. If the player wins the game, he or she can advance to the next level; if the player loses, the player must return to level 1. As a result, the player must complete all of the levels, and as soon as he or she completes the fourth level, the game is over.</vt:lpstr>
      <vt:lpstr>PowerPoint Presentation</vt:lpstr>
      <vt:lpstr>In above activity diagram, As soon as the player begins playing the game, he or she will be introduced to the game's concept or overview. The player will enter the first level and begin fighting enemies as soon as the introduction is finished. If the player succeeds in completing or winning level 1, he or she will advance to the next level. If a player fails to complete level 1, he or she must restart from the beginning.</vt:lpstr>
      <vt:lpstr>PowerPoint Presentation</vt:lpstr>
      <vt:lpstr>The levels were sketched out using unity3D application.  </vt:lpstr>
      <vt:lpstr>PowerPoint Presentation</vt:lpstr>
      <vt:lpstr>PowerPoint Presentation</vt:lpstr>
      <vt:lpstr>PowerPoint Presentation</vt:lpstr>
      <vt:lpstr>Functional Testing:   1. Unit Testing:  The first level of testing is unit testing, which is frequently carried out by the developers themselves. It is the process of ensuring that individual components of a piece of software are functional and work as intended at the code level. In a test-driven environment, developers will typically write and run the tests before passing the software or feature to the test team. Manual unit testing is possible, but automating the process will shorten delivery cycles and increase test coverage. Debugging will be easier as a result of unit testing because issues will be discovered earlier in the testing process and will take less time to fix than if they were discovered later. For our gaming application, unit testing is the most appropriate software method. We began writing code in the form of units, such as player movement, enemy movement, and attack script, at this point. We also tested each module separately so that we could easily understand each snippet and identify any errors. It aided us in comprehending the desired output of each module that we had divided into separate units.</vt:lpstr>
      <vt:lpstr>After each unit has been thoroughly tested, it is combined with other units to form modules or components that perform specific tasks or activities. These are then put through integration testing as a group to ensure that the entire application behaves as expected. User scenarios, such as movement of player or enemy are frequently used to frame these tests. Integrated tests are usually made up of a combination of automated functional and manual tests and can be performed by either developers or independent testers. We had written a code for every single unit that we had divided in unit testing, as we had already mentioned. The next step is to combine them all into a single module. This testing is critical in determining which units will work together without errors. Modules were integrated and tested using sequence diagrams to ensure that they behaved as expected.</vt:lpstr>
      <vt:lpstr>Non Functional Testing:  1. Compatibility Testing: </vt:lpstr>
      <vt:lpstr>PowerPoint Presentation</vt:lpstr>
      <vt:lpstr>PowerPoint Presentation</vt:lpstr>
      <vt:lpstr>PowerPoint Presentation</vt:lpstr>
      <vt:lpstr>This project's goal is to create a game architecture that provides a learning outcome while also allowing for emergent interaction between the game and the player. Through the player's active involvement in the medium increases the level of satisfaction he or she derives from it, becoming more involved in the aspects of the game and more willing to participate. Games have significant effects on players based on the time they spend playing them. While excessive gaming can be harmful, moderate gaming can be beneficial, enjoyable, participatory, and, most importantly, educational. As a result, the next generation of instructional gaming will be produced by the same generation that grew up with video games. Individuals who are interested in video games will have a good time as a result of this comprehensive synergy between education and digital gaming. In addition, with our game, we attempted to accomplish nearly everything listed above, so that anyone who played it, whether children or adults, would have interactive entertainment while also learning something about Hindu mythology or culture.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Tanaya Patil</dc:creator>
  <dc:description/>
  <cp:lastModifiedBy>Tanaya Patil</cp:lastModifiedBy>
  <cp:revision>61</cp:revision>
  <dcterms:modified xsi:type="dcterms:W3CDTF">2022-04-10T05:37:25Z</dcterms:modified>
  <dc:language>en-IN</dc:language>
</cp:coreProperties>
</file>